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27" r:id="rId3"/>
    <p:sldId id="260" r:id="rId4"/>
    <p:sldId id="261" r:id="rId5"/>
    <p:sldId id="262" r:id="rId6"/>
    <p:sldId id="334" r:id="rId7"/>
    <p:sldId id="264" r:id="rId8"/>
    <p:sldId id="328" r:id="rId9"/>
    <p:sldId id="330" r:id="rId10"/>
    <p:sldId id="331" r:id="rId11"/>
    <p:sldId id="329" r:id="rId12"/>
    <p:sldId id="263" r:id="rId13"/>
    <p:sldId id="265" r:id="rId14"/>
    <p:sldId id="332" r:id="rId15"/>
    <p:sldId id="333" r:id="rId16"/>
    <p:sldId id="266" r:id="rId17"/>
    <p:sldId id="267" r:id="rId18"/>
    <p:sldId id="268" r:id="rId19"/>
    <p:sldId id="299" r:id="rId20"/>
    <p:sldId id="300" r:id="rId21"/>
    <p:sldId id="269" r:id="rId22"/>
    <p:sldId id="271" r:id="rId23"/>
    <p:sldId id="270" r:id="rId24"/>
    <p:sldId id="273" r:id="rId25"/>
    <p:sldId id="274" r:id="rId26"/>
    <p:sldId id="275" r:id="rId27"/>
    <p:sldId id="277" r:id="rId28"/>
    <p:sldId id="293" r:id="rId29"/>
    <p:sldId id="291" r:id="rId30"/>
    <p:sldId id="279" r:id="rId31"/>
    <p:sldId id="281" r:id="rId32"/>
    <p:sldId id="283" r:id="rId33"/>
    <p:sldId id="285" r:id="rId34"/>
    <p:sldId id="297" r:id="rId35"/>
    <p:sldId id="294" r:id="rId36"/>
    <p:sldId id="298" r:id="rId37"/>
    <p:sldId id="296" r:id="rId38"/>
    <p:sldId id="304" r:id="rId39"/>
    <p:sldId id="305" r:id="rId40"/>
    <p:sldId id="306" r:id="rId41"/>
    <p:sldId id="307" r:id="rId42"/>
    <p:sldId id="308" r:id="rId43"/>
    <p:sldId id="309" r:id="rId44"/>
    <p:sldId id="311" r:id="rId45"/>
    <p:sldId id="312" r:id="rId46"/>
    <p:sldId id="310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E12"/>
    <a:srgbClr val="94F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11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EA5E7-A791-1A40-A833-B39A7D5F7337}" type="datetimeFigureOut">
              <a:rPr lang="es-ES" smtClean="0"/>
              <a:t>4/10/22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75183-E708-6E4A-A14B-3E18E7C53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901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EFE3C-520C-7140-BF9B-7DD2D7DC9EA6}" type="datetimeFigureOut">
              <a:rPr lang="es-ES" smtClean="0"/>
              <a:t>4/10/22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FD5AD-6924-C849-81F7-02B5C03BC5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4809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FD5AD-6924-C849-81F7-02B5C03BC5E7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519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FD5AD-6924-C849-81F7-02B5C03BC5E7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51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FD5AD-6924-C849-81F7-02B5C03BC5E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51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D851-CF73-B74C-BCF1-9CA2CDD021AF}" type="datetime1">
              <a:rPr lang="es-AR" smtClean="0"/>
              <a:t>4/10/22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811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DF2-8C56-D24E-BBE1-C3B114E7F183}" type="datetime1">
              <a:rPr lang="es-AR" smtClean="0"/>
              <a:t>4/10/22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34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50A7-1E46-F84F-9F38-8E85F2CBA4D7}" type="datetime1">
              <a:rPr lang="es-AR" smtClean="0"/>
              <a:t>4/10/22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33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5A7B-6E77-8948-B1EE-3F2AAF7E3829}" type="datetime1">
              <a:rPr lang="es-AR" smtClean="0"/>
              <a:t>4/10/22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35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68E4F-FBE2-1149-A018-566683A33051}" type="datetime1">
              <a:rPr lang="es-AR" smtClean="0"/>
              <a:t>4/10/22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381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7BCB-E7C4-CB4D-A0DC-1E2E2535EC43}" type="datetime1">
              <a:rPr lang="es-AR" smtClean="0"/>
              <a:t>4/10/22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1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EBF1-EDCB-B941-806D-FF3834F95353}" type="datetime1">
              <a:rPr lang="es-AR" smtClean="0"/>
              <a:t>4/10/22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81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0850-124B-764B-A156-54217F708B0E}" type="datetime1">
              <a:rPr lang="es-AR" smtClean="0"/>
              <a:t>4/10/22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96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438-DE96-9349-B2E4-D40639C0634B}" type="datetime1">
              <a:rPr lang="es-AR" smtClean="0"/>
              <a:t>4/10/22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61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9E30-D6E1-054A-AD57-2523B3978E4D}" type="datetime1">
              <a:rPr lang="es-AR" smtClean="0"/>
              <a:t>4/10/22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36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725D-F968-9045-BB8A-4724FFF2E4D1}" type="datetime1">
              <a:rPr lang="es-AR" smtClean="0"/>
              <a:t>4/10/22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08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F751C-1CF8-D24E-9913-9EC39A30FEF6}" type="datetime1">
              <a:rPr lang="es-AR" smtClean="0"/>
              <a:t>4/10/22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CC3FA-3928-574C-A47B-7D35448A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193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emf"/><Relationship Id="rId2" Type="http://schemas.openxmlformats.org/officeDocument/2006/relationships/package" Target="../embeddings/Documento_de_Microsoft_Word3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5.docx"/><Relationship Id="rId5" Type="http://schemas.openxmlformats.org/officeDocument/2006/relationships/image" Target="../media/image6.emf"/><Relationship Id="rId4" Type="http://schemas.openxmlformats.org/officeDocument/2006/relationships/package" Target="../embeddings/Documento_de_Microsoft_Word4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Documento_de_Microsoft_Word6.docx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Documento_de_Microsoft_Word7.docx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package" Target="../embeddings/Documento_de_Microsoft_Word8.docx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9.docx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package" Target="../embeddings/Documento_de_Microsoft_Word10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12.docx"/><Relationship Id="rId5" Type="http://schemas.openxmlformats.org/officeDocument/2006/relationships/image" Target="../media/image25.png"/><Relationship Id="rId4" Type="http://schemas.openxmlformats.org/officeDocument/2006/relationships/package" Target="../embeddings/Documento_de_Microsoft_Word11.docx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16.docx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package" Target="../embeddings/Documento_de_Microsoft_Word18.docx"/><Relationship Id="rId2" Type="http://schemas.openxmlformats.org/officeDocument/2006/relationships/package" Target="../embeddings/Documento_de_Microsoft_Word13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15.docx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package" Target="../embeddings/Documento_de_Microsoft_Word17.docx"/><Relationship Id="rId4" Type="http://schemas.openxmlformats.org/officeDocument/2006/relationships/package" Target="../embeddings/Documento_de_Microsoft_Word14.docx"/><Relationship Id="rId9" Type="http://schemas.openxmlformats.org/officeDocument/2006/relationships/image" Target="../media/image30.png"/><Relationship Id="rId14" Type="http://schemas.openxmlformats.org/officeDocument/2006/relationships/package" Target="../embeddings/Documento_de_Microsoft_Word19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package" Target="../embeddings/Documento_de_Microsoft_Word20.docx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package" Target="../embeddings/Documento_de_Microsoft_Word21.docx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package" Target="../embeddings/Documento_de_Microsoft_Word22.docx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package" Target="../embeddings/Documento_de_Microsoft_Word23.docx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package" Target="../embeddings/Documento_de_Microsoft_Word24.docx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package" Target="../embeddings/Documento_de_Microsoft_Word25.docx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package" Target="../embeddings/Documento_de_Microsoft_Word26.docx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package" Target="../embeddings/Documento_de_Microsoft_Word27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29.docx"/><Relationship Id="rId5" Type="http://schemas.openxmlformats.org/officeDocument/2006/relationships/image" Target="../media/image35.png"/><Relationship Id="rId4" Type="http://schemas.openxmlformats.org/officeDocument/2006/relationships/package" Target="../embeddings/Documento_de_Microsoft_Word28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package" Target="../embeddings/Documento_de_Microsoft_Word30.docx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package" Target="../embeddings/Documento_de_Microsoft_Word31.docx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package" Target="../embeddings/Documento_de_Microsoft_Word32.docx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package" Target="../embeddings/Documento_de_Microsoft_Word33.docx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package" Target="../embeddings/Documento_de_Microsoft_Word34.docx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package" Target="../embeddings/Documento_de_Microsoft_Word35.docx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Documento_de_Microsoft_Word.doc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package" Target="../embeddings/Documento_de_Microsoft_Word1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Documento_de_Microsoft_Word2.docx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ARBOLES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713170" y="6182566"/>
            <a:ext cx="605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Facultad de Ciencias Exactas y Naturales y Agrimensura - UNNE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584466" y="347466"/>
            <a:ext cx="59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Lógica y Matemática Computacional</a:t>
            </a:r>
          </a:p>
          <a:p>
            <a:pPr algn="ctr"/>
            <a:r>
              <a:rPr lang="es-ES" sz="2400" dirty="0"/>
              <a:t>Licenciatura en Sistemas de Información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235720" y="5691287"/>
            <a:ext cx="24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Ing. JULIO C. ACOSTA</a:t>
            </a:r>
          </a:p>
        </p:txBody>
      </p:sp>
    </p:spTree>
    <p:extLst>
      <p:ext uri="{BB962C8B-B14F-4D97-AF65-F5344CB8AC3E}">
        <p14:creationId xmlns:p14="http://schemas.microsoft.com/office/powerpoint/2010/main" val="2971281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794990" y="200387"/>
            <a:ext cx="7872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TEROREMA 1:  Sea  (T,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dirty="0"/>
              <a:t>)  un árbol con raíz. </a:t>
            </a:r>
          </a:p>
          <a:p>
            <a:endParaRPr lang="es-ES" sz="2400" dirty="0"/>
          </a:p>
          <a:p>
            <a:pPr marL="457200" indent="-457200">
              <a:buAutoNum type="alphaLcParenBoth" startAt="3"/>
            </a:pPr>
            <a:r>
              <a:rPr lang="es-ES" sz="2400" dirty="0"/>
              <a:t>Cada vértice en T distinto de 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i="1" dirty="0"/>
              <a:t> </a:t>
            </a:r>
            <a:r>
              <a:rPr lang="es-ES" sz="2400" dirty="0"/>
              <a:t>tiene grado interno 1, y   </a:t>
            </a:r>
          </a:p>
          <a:p>
            <a:r>
              <a:rPr lang="es-ES" sz="2400" i="1" dirty="0"/>
              <a:t>       v</a:t>
            </a:r>
            <a:r>
              <a:rPr lang="es-ES" sz="2400" i="1" baseline="-25000" dirty="0"/>
              <a:t>0</a:t>
            </a:r>
            <a:r>
              <a:rPr lang="es-ES" sz="2400" i="1" dirty="0"/>
              <a:t> </a:t>
            </a:r>
            <a:r>
              <a:rPr lang="es-ES" sz="2400" dirty="0"/>
              <a:t>tiene grado interno 0 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93185" y="2021954"/>
            <a:ext cx="850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Sea </a:t>
            </a:r>
            <a:r>
              <a:rPr lang="es-ES" sz="2400" i="1" dirty="0"/>
              <a:t>w</a:t>
            </a:r>
            <a:r>
              <a:rPr lang="es-ES" sz="2400" baseline="-25000" dirty="0"/>
              <a:t>1</a:t>
            </a:r>
            <a:r>
              <a:rPr lang="es-ES" sz="2400" dirty="0"/>
              <a:t> un vértice en T, distinto de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97625" y="2531895"/>
            <a:ext cx="850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Entonces existe una trayectoria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r>
              <a:rPr lang="es-ES" sz="2400" dirty="0"/>
              <a:t>,</a:t>
            </a:r>
            <a:r>
              <a:rPr lang="mr-IN" sz="2400" dirty="0"/>
              <a:t>…</a:t>
            </a:r>
            <a:r>
              <a:rPr lang="es-ES_tradnl" sz="2400" dirty="0"/>
              <a:t>, </a:t>
            </a:r>
            <a:r>
              <a:rPr lang="es-ES_tradnl" sz="2400" i="1" dirty="0" err="1"/>
              <a:t>v</a:t>
            </a:r>
            <a:r>
              <a:rPr lang="es-ES_tradnl" sz="2400" baseline="-25000" dirty="0" err="1"/>
              <a:t>k</a:t>
            </a:r>
            <a:r>
              <a:rPr lang="es-ES_tradnl" sz="2400" dirty="0"/>
              <a:t>, </a:t>
            </a:r>
            <a:r>
              <a:rPr lang="es-ES_tradnl" sz="2400" i="1" dirty="0"/>
              <a:t>w</a:t>
            </a:r>
            <a:r>
              <a:rPr lang="es-ES_tradnl" sz="2400" baseline="-25000" dirty="0"/>
              <a:t>1</a:t>
            </a:r>
            <a:r>
              <a:rPr lang="es-ES_tradnl" sz="2400" dirty="0"/>
              <a:t>   en T.</a:t>
            </a:r>
            <a:endParaRPr lang="es-ES" sz="24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128056"/>
              </p:ext>
            </p:extLst>
          </p:nvPr>
        </p:nvGraphicFramePr>
        <p:xfrm>
          <a:off x="7048039" y="2604968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355600" progId="Word.Document.12">
                  <p:embed/>
                </p:oleObj>
              </mc:Choice>
              <mc:Fallback>
                <p:oleObj name="Documento" r:id="rId2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48039" y="2604968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4216751" y="3004849"/>
            <a:ext cx="489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/>
              <a:t>w</a:t>
            </a:r>
            <a:r>
              <a:rPr lang="es-ES_tradnl" sz="2400" baseline="-25000" dirty="0"/>
              <a:t>1</a:t>
            </a:r>
            <a:r>
              <a:rPr lang="es-ES_tradnl" sz="2400" dirty="0"/>
              <a:t>  tiene grado interno al menos 1.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147953" y="3551777"/>
            <a:ext cx="900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Si</a:t>
            </a:r>
            <a:r>
              <a:rPr lang="es-ES_tradnl" sz="2400" i="1" dirty="0"/>
              <a:t> w</a:t>
            </a:r>
            <a:r>
              <a:rPr lang="es-ES_tradnl" sz="2400" baseline="-25000" dirty="0"/>
              <a:t>1</a:t>
            </a:r>
            <a:r>
              <a:rPr lang="es-ES_tradnl" sz="2400" dirty="0"/>
              <a:t>  tiene grado interno mayor que 1, deben existir vértices </a:t>
            </a:r>
            <a:r>
              <a:rPr lang="es-ES_tradnl" sz="2400" i="1" dirty="0"/>
              <a:t>w</a:t>
            </a:r>
            <a:r>
              <a:rPr lang="es-ES_tradnl" sz="2400" baseline="-25000" dirty="0"/>
              <a:t>2</a:t>
            </a:r>
            <a:r>
              <a:rPr lang="es-ES_tradnl" sz="2400" dirty="0"/>
              <a:t>  y  </a:t>
            </a:r>
            <a:r>
              <a:rPr lang="es-ES_tradnl" sz="2400" i="1" dirty="0"/>
              <a:t>w</a:t>
            </a:r>
            <a:r>
              <a:rPr lang="es-ES_tradnl" sz="2400" baseline="-25000" dirty="0"/>
              <a:t>3</a:t>
            </a:r>
            <a:r>
              <a:rPr lang="es-ES_tradnl" sz="2400" dirty="0"/>
              <a:t> </a:t>
            </a:r>
            <a:endParaRPr lang="es-ES" sz="2400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253906"/>
              </p:ext>
            </p:extLst>
          </p:nvPr>
        </p:nvGraphicFramePr>
        <p:xfrm>
          <a:off x="525622" y="4212189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8877300" imgH="355600" progId="Word.Document.12">
                  <p:embed/>
                </p:oleObj>
              </mc:Choice>
              <mc:Fallback>
                <p:oleObj name="Documento" r:id="rId4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5622" y="4212189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252014"/>
              </p:ext>
            </p:extLst>
          </p:nvPr>
        </p:nvGraphicFramePr>
        <p:xfrm>
          <a:off x="641032" y="4746788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8877300" imgH="355600" progId="Word.Document.12">
                  <p:embed/>
                </p:oleObj>
              </mc:Choice>
              <mc:Fallback>
                <p:oleObj name="Documento" r:id="rId6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1032" y="4746788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34700" y="5338452"/>
            <a:ext cx="460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Existen trayectorias  </a:t>
            </a:r>
            <a:r>
              <a:rPr lang="es-ES" sz="2400" i="1" dirty="0"/>
              <a:t>p</a:t>
            </a:r>
            <a:r>
              <a:rPr lang="es-ES" sz="2400" baseline="-25000" dirty="0"/>
              <a:t>2  </a:t>
            </a:r>
            <a:r>
              <a:rPr lang="es-ES" sz="2400" dirty="0"/>
              <a:t>de 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r>
              <a:rPr lang="es-ES" sz="2400" dirty="0"/>
              <a:t>  a  </a:t>
            </a:r>
            <a:r>
              <a:rPr lang="es-ES" sz="2400" i="1" dirty="0"/>
              <a:t>w</a:t>
            </a:r>
            <a:r>
              <a:rPr lang="es-ES" sz="2400" baseline="-25000" dirty="0"/>
              <a:t>2</a:t>
            </a:r>
            <a:r>
              <a:rPr lang="es-ES" sz="2400" dirty="0"/>
              <a:t>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39140" y="5823735"/>
            <a:ext cx="460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                                     </a:t>
            </a:r>
            <a:r>
              <a:rPr lang="es-ES" sz="2400" i="1" dirty="0"/>
              <a:t>p</a:t>
            </a:r>
            <a:r>
              <a:rPr lang="es-ES" sz="2400" baseline="-25000" dirty="0"/>
              <a:t>3  </a:t>
            </a:r>
            <a:r>
              <a:rPr lang="es-ES" sz="2400" dirty="0"/>
              <a:t>de 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r>
              <a:rPr lang="es-ES" sz="2400" dirty="0"/>
              <a:t>  a  </a:t>
            </a:r>
            <a:r>
              <a:rPr lang="es-ES" sz="2400" i="1" dirty="0"/>
              <a:t>w</a:t>
            </a:r>
            <a:r>
              <a:rPr lang="es-ES" sz="2400" baseline="-25000" dirty="0"/>
              <a:t>3</a:t>
            </a:r>
            <a:r>
              <a:rPr lang="es-ES" sz="2400" dirty="0"/>
              <a:t> </a:t>
            </a:r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51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894032"/>
              </p:ext>
            </p:extLst>
          </p:nvPr>
        </p:nvGraphicFramePr>
        <p:xfrm>
          <a:off x="927892" y="735414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355600" progId="Word.Document.12">
                  <p:embed/>
                </p:oleObj>
              </mc:Choice>
              <mc:Fallback>
                <p:oleObj name="Documento" r:id="rId2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7892" y="735414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998700" y="1516466"/>
            <a:ext cx="676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Son trayectorias diferentes de  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r>
              <a:rPr lang="es-ES" sz="2400" dirty="0"/>
              <a:t>     a     </a:t>
            </a:r>
            <a:r>
              <a:rPr lang="es-ES" sz="2400" i="1" dirty="0"/>
              <a:t>w</a:t>
            </a:r>
            <a:r>
              <a:rPr lang="es-ES" sz="2400" baseline="-25000" dirty="0"/>
              <a:t>1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2678" y="2330179"/>
            <a:ext cx="732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Lo que contradice la definición de árbol con raíz en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052460" y="3049714"/>
            <a:ext cx="676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Por tanto en grado interno de     </a:t>
            </a:r>
            <a:r>
              <a:rPr lang="es-ES" sz="2400" i="1" dirty="0"/>
              <a:t>w</a:t>
            </a:r>
            <a:r>
              <a:rPr lang="es-ES" sz="2400" baseline="-25000" dirty="0"/>
              <a:t>1     </a:t>
            </a:r>
            <a:r>
              <a:rPr lang="es-ES" sz="2400" dirty="0"/>
              <a:t>es uno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035686" y="4105553"/>
            <a:ext cx="708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Ejercicio: Argumente que </a:t>
            </a:r>
            <a:r>
              <a:rPr lang="es-ES" sz="2400" i="1" dirty="0"/>
              <a:t>v</a:t>
            </a:r>
            <a:r>
              <a:rPr lang="es-ES" sz="2400" baseline="-25000" dirty="0"/>
              <a:t>0 </a:t>
            </a:r>
            <a:r>
              <a:rPr lang="es-ES" sz="2400" dirty="0"/>
              <a:t>tiene grado cero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65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14664" y="227643"/>
            <a:ext cx="79908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TEOREMA2:   Sea (T,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dirty="0"/>
              <a:t>)  un árbol con raíz sobre u conjunto A. Entonces</a:t>
            </a:r>
          </a:p>
          <a:p>
            <a:pPr marL="342900" indent="-342900">
              <a:buAutoNum type="alphaLcParenBoth"/>
            </a:pPr>
            <a:r>
              <a:rPr lang="es-ES" sz="2400" dirty="0"/>
              <a:t>T  es  </a:t>
            </a:r>
            <a:r>
              <a:rPr lang="es-ES" sz="2400" b="1" dirty="0" err="1"/>
              <a:t>Arreflexiva</a:t>
            </a:r>
            <a:endParaRPr lang="es-ES" sz="2400" b="1" dirty="0"/>
          </a:p>
          <a:p>
            <a:pPr marL="342900" indent="-342900">
              <a:buAutoNum type="alphaLcParenBoth" startAt="2"/>
            </a:pPr>
            <a:r>
              <a:rPr lang="es-ES" sz="2400" dirty="0"/>
              <a:t>T  es </a:t>
            </a:r>
            <a:r>
              <a:rPr lang="es-ES" sz="2400" b="1" dirty="0"/>
              <a:t>Asimétrica</a:t>
            </a:r>
          </a:p>
          <a:p>
            <a:r>
              <a:rPr lang="es-ES" sz="2400" dirty="0"/>
              <a:t>(c)  T   si (a T b) </a:t>
            </a:r>
            <a:r>
              <a:rPr lang="es-ES" sz="2400" dirty="0">
                <a:latin typeface="ＭＳ ゴシック"/>
                <a:ea typeface="ＭＳ ゴシック"/>
                <a:cs typeface="ＭＳ ゴシック"/>
              </a:rPr>
              <a:t>∧(b T c)</a:t>
            </a:r>
            <a:r>
              <a:rPr lang="es-ES" sz="2400" dirty="0">
                <a:latin typeface="+mj-lt"/>
                <a:ea typeface="ＭＳ ゴシック"/>
                <a:cs typeface="ＭＳ ゴシック"/>
              </a:rPr>
              <a:t> entonces </a:t>
            </a:r>
            <a:r>
              <a:rPr lang="es-ES" sz="2400" dirty="0">
                <a:latin typeface="ＭＳ ゴシック"/>
                <a:ea typeface="ＭＳ ゴシック"/>
                <a:cs typeface="ＭＳ ゴシック"/>
              </a:rPr>
              <a:t>(a </a:t>
            </a:r>
            <a:r>
              <a:rPr lang="es-ES" sz="2400" strike="sngStrike" dirty="0">
                <a:latin typeface="ＭＳ ゴシック"/>
                <a:ea typeface="ＭＳ ゴシック"/>
                <a:cs typeface="ＭＳ ゴシック"/>
              </a:rPr>
              <a:t>T</a:t>
            </a:r>
            <a:r>
              <a:rPr lang="es-ES" sz="2400" dirty="0">
                <a:latin typeface="ＭＳ ゴシック"/>
                <a:ea typeface="ＭＳ ゴシック"/>
                <a:cs typeface="ＭＳ ゴシック"/>
              </a:rPr>
              <a:t> c)</a:t>
            </a:r>
            <a:r>
              <a:rPr lang="es-ES" sz="2400" dirty="0">
                <a:latin typeface="+mj-lt"/>
                <a:ea typeface="ＭＳ ゴシック"/>
                <a:cs typeface="ＭＳ ゴシック"/>
              </a:rPr>
              <a:t> </a:t>
            </a:r>
            <a:r>
              <a:rPr lang="es-ES" sz="2400" b="1" dirty="0" err="1">
                <a:latin typeface="+mj-lt"/>
                <a:ea typeface="ＭＳ ゴシック"/>
                <a:cs typeface="ＭＳ ゴシック"/>
              </a:rPr>
              <a:t>Atransitiva</a:t>
            </a:r>
            <a:r>
              <a:rPr lang="es-ES" sz="2400" b="1" dirty="0"/>
              <a:t>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6316" y="2372179"/>
            <a:ext cx="93412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Ejemplo:  Sean   A = { v</a:t>
            </a:r>
            <a:r>
              <a:rPr lang="es-ES" sz="2400" baseline="-25000" dirty="0"/>
              <a:t>1</a:t>
            </a:r>
            <a:r>
              <a:rPr lang="es-ES" sz="2400" dirty="0"/>
              <a:t>, v</a:t>
            </a:r>
            <a:r>
              <a:rPr lang="es-ES" sz="2400" baseline="-25000" dirty="0"/>
              <a:t>2</a:t>
            </a:r>
            <a:r>
              <a:rPr lang="es-ES" sz="2400" dirty="0"/>
              <a:t>, v</a:t>
            </a:r>
            <a:r>
              <a:rPr lang="es-ES" sz="2400" baseline="-25000" dirty="0"/>
              <a:t>3</a:t>
            </a:r>
            <a:r>
              <a:rPr lang="es-ES" sz="2400" dirty="0"/>
              <a:t>, v</a:t>
            </a:r>
            <a:r>
              <a:rPr lang="es-ES" sz="2400" baseline="-25000" dirty="0"/>
              <a:t>4</a:t>
            </a:r>
            <a:r>
              <a:rPr lang="es-ES" sz="2400" dirty="0"/>
              <a:t>, v</a:t>
            </a:r>
            <a:r>
              <a:rPr lang="es-ES" sz="2400" baseline="-25000" dirty="0"/>
              <a:t>5</a:t>
            </a:r>
            <a:r>
              <a:rPr lang="es-ES" sz="2400" dirty="0"/>
              <a:t>, v</a:t>
            </a:r>
            <a:r>
              <a:rPr lang="es-ES" sz="2400" baseline="-25000" dirty="0"/>
              <a:t>6</a:t>
            </a:r>
            <a:r>
              <a:rPr lang="es-ES" sz="2400" dirty="0"/>
              <a:t>, v</a:t>
            </a:r>
            <a:r>
              <a:rPr lang="es-ES" sz="2400" baseline="-25000" dirty="0"/>
              <a:t>7</a:t>
            </a:r>
            <a:r>
              <a:rPr lang="es-ES" sz="2400" dirty="0"/>
              <a:t>, v</a:t>
            </a:r>
            <a:r>
              <a:rPr lang="es-ES" sz="2400" baseline="-25000" dirty="0"/>
              <a:t>8</a:t>
            </a:r>
            <a:r>
              <a:rPr lang="es-ES" sz="2400" dirty="0"/>
              <a:t>, v</a:t>
            </a:r>
            <a:r>
              <a:rPr lang="es-ES" sz="2400" baseline="-25000" dirty="0"/>
              <a:t>9</a:t>
            </a:r>
            <a:r>
              <a:rPr lang="es-ES" sz="2400" dirty="0"/>
              <a:t>, v</a:t>
            </a:r>
            <a:r>
              <a:rPr lang="es-ES" sz="2400" baseline="-25000" dirty="0"/>
              <a:t>10</a:t>
            </a:r>
            <a:r>
              <a:rPr lang="es-ES" sz="2400" dirty="0"/>
              <a:t> }</a:t>
            </a:r>
          </a:p>
          <a:p>
            <a:endParaRPr lang="es-ES" sz="2400" dirty="0"/>
          </a:p>
          <a:p>
            <a:r>
              <a:rPr lang="es-ES" sz="2400" dirty="0"/>
              <a:t> T = { (v</a:t>
            </a:r>
            <a:r>
              <a:rPr lang="es-ES" sz="2400" baseline="-25000" dirty="0"/>
              <a:t>2</a:t>
            </a:r>
            <a:r>
              <a:rPr lang="es-ES" sz="2400" dirty="0"/>
              <a:t>, v</a:t>
            </a:r>
            <a:r>
              <a:rPr lang="es-ES" sz="2400" baseline="-25000" dirty="0"/>
              <a:t>3</a:t>
            </a:r>
            <a:r>
              <a:rPr lang="es-ES" sz="2400" dirty="0"/>
              <a:t>); (v</a:t>
            </a:r>
            <a:r>
              <a:rPr lang="es-ES" sz="2400" baseline="-25000" dirty="0"/>
              <a:t>2</a:t>
            </a:r>
            <a:r>
              <a:rPr lang="es-ES" sz="2400" dirty="0"/>
              <a:t>, v</a:t>
            </a:r>
            <a:r>
              <a:rPr lang="es-ES" sz="2400" baseline="-25000" dirty="0"/>
              <a:t>1</a:t>
            </a:r>
            <a:r>
              <a:rPr lang="es-ES" sz="2400" dirty="0"/>
              <a:t>) (v</a:t>
            </a:r>
            <a:r>
              <a:rPr lang="es-ES" sz="2400" baseline="-25000" dirty="0"/>
              <a:t>4</a:t>
            </a:r>
            <a:r>
              <a:rPr lang="es-ES" sz="2400" dirty="0"/>
              <a:t>, v</a:t>
            </a:r>
            <a:r>
              <a:rPr lang="es-ES" sz="2400" baseline="-25000" dirty="0"/>
              <a:t>5</a:t>
            </a:r>
            <a:r>
              <a:rPr lang="es-ES" sz="2400" dirty="0"/>
              <a:t>) (v</a:t>
            </a:r>
            <a:r>
              <a:rPr lang="es-ES" sz="2400" baseline="-25000" dirty="0"/>
              <a:t>4</a:t>
            </a:r>
            <a:r>
              <a:rPr lang="es-ES" sz="2400" dirty="0"/>
              <a:t>, v</a:t>
            </a:r>
            <a:r>
              <a:rPr lang="es-ES" sz="2400" baseline="-25000" dirty="0"/>
              <a:t>6</a:t>
            </a:r>
            <a:r>
              <a:rPr lang="es-ES" sz="2400" dirty="0"/>
              <a:t>) (v</a:t>
            </a:r>
            <a:r>
              <a:rPr lang="es-ES" sz="2400" baseline="-25000" dirty="0"/>
              <a:t>5</a:t>
            </a:r>
            <a:r>
              <a:rPr lang="es-ES" sz="2400" dirty="0"/>
              <a:t>, v</a:t>
            </a:r>
            <a:r>
              <a:rPr lang="es-ES" sz="2400" baseline="-25000" dirty="0"/>
              <a:t>8</a:t>
            </a:r>
            <a:r>
              <a:rPr lang="es-ES" sz="2400" dirty="0"/>
              <a:t>) (v</a:t>
            </a:r>
            <a:r>
              <a:rPr lang="es-ES" sz="2400" baseline="-25000" dirty="0"/>
              <a:t>6</a:t>
            </a:r>
            <a:r>
              <a:rPr lang="es-ES" sz="2400" dirty="0"/>
              <a:t>, v</a:t>
            </a:r>
            <a:r>
              <a:rPr lang="es-ES" sz="2400" baseline="-25000" dirty="0"/>
              <a:t>7</a:t>
            </a:r>
            <a:r>
              <a:rPr lang="es-ES" sz="2400" dirty="0"/>
              <a:t>) (v</a:t>
            </a:r>
            <a:r>
              <a:rPr lang="es-ES" sz="2400" baseline="-25000" dirty="0"/>
              <a:t>4</a:t>
            </a:r>
            <a:r>
              <a:rPr lang="es-ES" sz="2400" dirty="0"/>
              <a:t>, v</a:t>
            </a:r>
            <a:r>
              <a:rPr lang="es-ES" sz="2400" baseline="-25000" dirty="0"/>
              <a:t>2</a:t>
            </a:r>
            <a:r>
              <a:rPr lang="es-ES" sz="2400" dirty="0"/>
              <a:t>) (v</a:t>
            </a:r>
            <a:r>
              <a:rPr lang="es-ES" sz="2400" baseline="-25000" dirty="0"/>
              <a:t>7</a:t>
            </a:r>
            <a:r>
              <a:rPr lang="es-ES" sz="2400" dirty="0"/>
              <a:t>, v</a:t>
            </a:r>
            <a:r>
              <a:rPr lang="es-ES" sz="2400" baseline="-25000" dirty="0"/>
              <a:t>9</a:t>
            </a:r>
            <a:r>
              <a:rPr lang="es-ES" sz="2400" dirty="0"/>
              <a:t>) (v</a:t>
            </a:r>
            <a:r>
              <a:rPr lang="es-ES" sz="2400" baseline="-25000" dirty="0"/>
              <a:t>7</a:t>
            </a:r>
            <a:r>
              <a:rPr lang="es-ES" sz="2400" dirty="0"/>
              <a:t>, v</a:t>
            </a:r>
            <a:r>
              <a:rPr lang="es-ES" sz="2400" baseline="-25000" dirty="0"/>
              <a:t>10</a:t>
            </a:r>
            <a:r>
              <a:rPr lang="es-ES" sz="2400" dirty="0"/>
              <a:t>)}                          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08" y="3664765"/>
            <a:ext cx="3949998" cy="2902851"/>
          </a:xfrm>
          <a:prstGeom prst="rect">
            <a:avLst/>
          </a:prstGeom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3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3568" y="311511"/>
            <a:ext cx="888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TEOREMA 3:  Si   (T, v</a:t>
            </a:r>
            <a:r>
              <a:rPr lang="es-ES" sz="2400" baseline="-25000" dirty="0"/>
              <a:t>0</a:t>
            </a:r>
            <a:r>
              <a:rPr lang="es-ES" sz="2400" dirty="0"/>
              <a:t>)    es un árbol con raíz  y  </a:t>
            </a:r>
            <a:r>
              <a:rPr lang="es-ES" sz="2400" i="1" dirty="0"/>
              <a:t>v</a:t>
            </a:r>
            <a:r>
              <a:rPr lang="es-ES" sz="2400" dirty="0"/>
              <a:t> pertenece a T, entonces:</a:t>
            </a:r>
          </a:p>
          <a:p>
            <a:r>
              <a:rPr lang="es-ES" sz="2400" dirty="0"/>
              <a:t>T(</a:t>
            </a:r>
            <a:r>
              <a:rPr lang="es-ES" sz="2400" i="1" dirty="0"/>
              <a:t>v</a:t>
            </a:r>
            <a:r>
              <a:rPr lang="es-ES" sz="2400" dirty="0"/>
              <a:t>)  también es un árbol con raíz en </a:t>
            </a:r>
            <a:r>
              <a:rPr lang="es-ES" sz="2400" i="1" dirty="0"/>
              <a:t>v. </a:t>
            </a:r>
          </a:p>
          <a:p>
            <a:r>
              <a:rPr lang="es-ES" sz="2400" i="1" dirty="0"/>
              <a:t>T(</a:t>
            </a:r>
            <a:r>
              <a:rPr lang="es-ES" sz="2400" dirty="0"/>
              <a:t>v</a:t>
            </a:r>
            <a:r>
              <a:rPr lang="es-ES" sz="2400" i="1" dirty="0"/>
              <a:t>)  es el subárbol que comienza en </a:t>
            </a:r>
            <a:r>
              <a:rPr lang="es-ES" sz="2400" dirty="0"/>
              <a:t>v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94309" y="2223721"/>
            <a:ext cx="8290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Ejemplo: El siguiente árbol tiene raíz en </a:t>
            </a:r>
            <a:r>
              <a:rPr lang="es-ES" sz="2400" i="1" dirty="0"/>
              <a:t>v</a:t>
            </a:r>
            <a:r>
              <a:rPr lang="es-ES" sz="2400" i="1" baseline="-25000" dirty="0"/>
              <a:t>4</a:t>
            </a:r>
            <a:r>
              <a:rPr lang="es-ES" sz="2400" dirty="0"/>
              <a:t>, </a:t>
            </a:r>
          </a:p>
          <a:p>
            <a:r>
              <a:rPr lang="es-ES" sz="2400" dirty="0"/>
              <a:t>                                con subárboles, por ejemplo, T(v</a:t>
            </a:r>
            <a:r>
              <a:rPr lang="es-ES" sz="2400" baseline="-25000" dirty="0"/>
              <a:t>6</a:t>
            </a:r>
            <a:r>
              <a:rPr lang="es-ES" sz="2400" dirty="0"/>
              <a:t>); T(v</a:t>
            </a:r>
            <a:r>
              <a:rPr lang="es-ES" sz="2400" baseline="-25000" dirty="0"/>
              <a:t>2</a:t>
            </a:r>
            <a:r>
              <a:rPr lang="es-ES" sz="2400" dirty="0"/>
              <a:t>) y T(v</a:t>
            </a:r>
            <a:r>
              <a:rPr lang="es-ES" sz="2400" baseline="-25000" dirty="0"/>
              <a:t>5</a:t>
            </a:r>
            <a:r>
              <a:rPr lang="es-ES" sz="2400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38" y="3055303"/>
            <a:ext cx="4016789" cy="29519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80" y="3930406"/>
            <a:ext cx="1333500" cy="2171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40" y="3993636"/>
            <a:ext cx="1181100" cy="1219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940" y="3991482"/>
            <a:ext cx="571500" cy="1295400"/>
          </a:xfrm>
          <a:prstGeom prst="rect">
            <a:avLst/>
          </a:prstGeo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4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63568" y="311511"/>
            <a:ext cx="888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DEMOSTRACION:  Si   (T, v</a:t>
            </a:r>
            <a:r>
              <a:rPr lang="es-ES" sz="2400" baseline="-25000" dirty="0"/>
              <a:t>0</a:t>
            </a:r>
            <a:r>
              <a:rPr lang="es-ES" sz="2400" dirty="0"/>
              <a:t>)    es un árbol con raíz  y  </a:t>
            </a:r>
            <a:r>
              <a:rPr lang="es-ES" sz="2400" i="1" dirty="0"/>
              <a:t>v</a:t>
            </a:r>
            <a:r>
              <a:rPr lang="es-ES" sz="2400" dirty="0"/>
              <a:t> pertenece a T, entonces:</a:t>
            </a:r>
          </a:p>
          <a:p>
            <a:r>
              <a:rPr lang="es-ES" sz="2400" dirty="0"/>
              <a:t>T(</a:t>
            </a:r>
            <a:r>
              <a:rPr lang="es-ES" sz="2400" i="1" dirty="0"/>
              <a:t>v</a:t>
            </a:r>
            <a:r>
              <a:rPr lang="es-ES" sz="2400" dirty="0"/>
              <a:t>)  también es un árbol con raíz en </a:t>
            </a:r>
            <a:r>
              <a:rPr lang="es-ES" sz="2400" i="1" dirty="0"/>
              <a:t>v. </a:t>
            </a:r>
          </a:p>
          <a:p>
            <a:r>
              <a:rPr lang="es-ES" sz="2400" i="1" dirty="0"/>
              <a:t>T(</a:t>
            </a:r>
            <a:r>
              <a:rPr lang="es-ES" sz="2400" dirty="0"/>
              <a:t>v</a:t>
            </a:r>
            <a:r>
              <a:rPr lang="es-ES" sz="2400" i="1" dirty="0"/>
              <a:t>)  es el subárbol que comienza en </a:t>
            </a:r>
            <a:r>
              <a:rPr lang="es-ES" sz="2400" dirty="0"/>
              <a:t>v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08234" y="2157573"/>
            <a:ext cx="8223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Existe una trayectoria de </a:t>
            </a:r>
            <a:r>
              <a:rPr lang="es-ES" sz="2400" i="1" dirty="0"/>
              <a:t>v </a:t>
            </a:r>
            <a:r>
              <a:rPr lang="es-ES" sz="2400" dirty="0"/>
              <a:t>a cualquier otro vértice en T(</a:t>
            </a:r>
            <a:r>
              <a:rPr lang="es-ES" sz="2400" i="1" dirty="0"/>
              <a:t>v</a:t>
            </a:r>
            <a:r>
              <a:rPr lang="es-ES" sz="2400" dirty="0"/>
              <a:t>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534749" y="2589087"/>
            <a:ext cx="241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(por definición)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69887" y="3230195"/>
            <a:ext cx="813759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Si existe un vértice </a:t>
            </a:r>
            <a:r>
              <a:rPr lang="es-ES" sz="2400" i="1" dirty="0"/>
              <a:t>w</a:t>
            </a:r>
            <a:r>
              <a:rPr lang="es-ES" sz="2400" dirty="0"/>
              <a:t> en T(</a:t>
            </a:r>
            <a:r>
              <a:rPr lang="es-ES" sz="2400" i="1" dirty="0"/>
              <a:t>v</a:t>
            </a:r>
            <a:r>
              <a:rPr lang="es-ES" sz="2400" dirty="0"/>
              <a:t>) tal que: </a:t>
            </a:r>
          </a:p>
          <a:p>
            <a:r>
              <a:rPr lang="es-ES" sz="2400" dirty="0"/>
              <a:t>existen dos trayectorias distintas </a:t>
            </a:r>
            <a:r>
              <a:rPr lang="es-ES" sz="2400" i="1" dirty="0"/>
              <a:t>q </a:t>
            </a:r>
            <a:r>
              <a:rPr lang="es-ES" sz="2400" dirty="0"/>
              <a:t> y  </a:t>
            </a:r>
            <a:r>
              <a:rPr lang="es-ES" sz="2400" i="1" dirty="0"/>
              <a:t>q’</a:t>
            </a:r>
            <a:r>
              <a:rPr lang="es-ES" sz="2400" dirty="0"/>
              <a:t> de  </a:t>
            </a:r>
            <a:r>
              <a:rPr lang="es-ES" sz="2400" i="1" dirty="0"/>
              <a:t>v</a:t>
            </a:r>
            <a:r>
              <a:rPr lang="es-ES" sz="2400" dirty="0"/>
              <a:t>  a  </a:t>
            </a:r>
            <a:r>
              <a:rPr lang="es-ES" sz="2400" i="1" dirty="0"/>
              <a:t>w        </a:t>
            </a:r>
            <a:r>
              <a:rPr lang="es-ES" sz="2400" dirty="0"/>
              <a:t>y   </a:t>
            </a:r>
          </a:p>
          <a:p>
            <a:r>
              <a:rPr lang="es-ES" sz="2400" i="1" dirty="0"/>
              <a:t>p  </a:t>
            </a:r>
            <a:r>
              <a:rPr lang="es-ES" sz="2400" dirty="0"/>
              <a:t>es la trayectoria en T de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r>
              <a:rPr lang="es-ES" sz="2400" i="1" dirty="0"/>
              <a:t>  </a:t>
            </a:r>
            <a:r>
              <a:rPr lang="es-ES" sz="2400" dirty="0"/>
              <a:t>a  </a:t>
            </a:r>
            <a:r>
              <a:rPr lang="es-ES" sz="2400" i="1" dirty="0"/>
              <a:t>v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374327" y="5527841"/>
            <a:ext cx="813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serían dos trayectorias distintas en T de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r>
              <a:rPr lang="es-ES" sz="2400" i="1" dirty="0"/>
              <a:t> </a:t>
            </a:r>
            <a:r>
              <a:rPr lang="es-ES" sz="2400" dirty="0"/>
              <a:t>a </a:t>
            </a:r>
            <a:r>
              <a:rPr lang="es-ES" sz="2400" i="1" dirty="0"/>
              <a:t>w .</a:t>
            </a:r>
            <a:endParaRPr lang="es-ES" sz="24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436690"/>
              </p:ext>
            </p:extLst>
          </p:nvPr>
        </p:nvGraphicFramePr>
        <p:xfrm>
          <a:off x="2900642" y="4976587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355600" progId="Word.Document.12">
                  <p:embed/>
                </p:oleObj>
              </mc:Choice>
              <mc:Fallback>
                <p:oleObj name="Documento" r:id="rId2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0642" y="4976587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970607" y="4545973"/>
            <a:ext cx="3073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Entonces: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33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374327" y="608572"/>
            <a:ext cx="813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Dos trayectorias distintas en T de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r>
              <a:rPr lang="es-ES" sz="2400" i="1" dirty="0"/>
              <a:t> </a:t>
            </a:r>
            <a:r>
              <a:rPr lang="es-ES" sz="2400" dirty="0"/>
              <a:t>a </a:t>
            </a:r>
            <a:r>
              <a:rPr lang="es-ES" sz="2400" i="1" dirty="0"/>
              <a:t>w  </a:t>
            </a:r>
            <a:r>
              <a:rPr lang="es-ES" sz="2400" dirty="0"/>
              <a:t> es IMPOSIBLE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87737" y="1134267"/>
            <a:ext cx="701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T es un árbol con raíz en </a:t>
            </a:r>
            <a:r>
              <a:rPr lang="es-ES" sz="2400" i="1" dirty="0"/>
              <a:t>v</a:t>
            </a:r>
            <a:r>
              <a:rPr lang="es-ES" sz="2400" i="1" baseline="-25000" dirty="0"/>
              <a:t>0   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892177" y="1681195"/>
            <a:ext cx="701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Cada trayectoria desde </a:t>
            </a:r>
            <a:r>
              <a:rPr lang="es-ES" sz="2400" i="1" dirty="0"/>
              <a:t>v </a:t>
            </a:r>
            <a:r>
              <a:rPr lang="es-ES" sz="2400" dirty="0"/>
              <a:t> a  </a:t>
            </a:r>
            <a:r>
              <a:rPr lang="es-ES" sz="2400" i="1" dirty="0"/>
              <a:t>w</a:t>
            </a:r>
            <a:r>
              <a:rPr lang="es-ES" sz="2400" dirty="0"/>
              <a:t>  en T(</a:t>
            </a:r>
            <a:r>
              <a:rPr lang="es-ES" sz="2400" i="1" dirty="0"/>
              <a:t>v</a:t>
            </a:r>
            <a:r>
              <a:rPr lang="es-ES" sz="2400" dirty="0"/>
              <a:t>)   debe ser única</a:t>
            </a:r>
            <a:r>
              <a:rPr lang="es-ES" sz="2400" i="1" baseline="-25000" dirty="0"/>
              <a:t>   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896616" y="2265110"/>
            <a:ext cx="778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Si  </a:t>
            </a:r>
            <a:r>
              <a:rPr lang="es-ES" sz="2400" i="1" dirty="0"/>
              <a:t>q</a:t>
            </a:r>
            <a:r>
              <a:rPr lang="es-ES" sz="2400" dirty="0"/>
              <a:t>   es un ciclo en  </a:t>
            </a:r>
            <a:r>
              <a:rPr lang="es-ES" sz="2400" i="1" dirty="0"/>
              <a:t>v   </a:t>
            </a:r>
            <a:r>
              <a:rPr lang="es-ES" sz="2400" dirty="0"/>
              <a:t>en T(</a:t>
            </a:r>
            <a:r>
              <a:rPr lang="es-ES" sz="2400" i="1" dirty="0"/>
              <a:t>v</a:t>
            </a:r>
            <a:r>
              <a:rPr lang="es-ES" sz="2400" dirty="0"/>
              <a:t>) ; </a:t>
            </a:r>
            <a:r>
              <a:rPr lang="es-ES" sz="2400" i="1" dirty="0"/>
              <a:t>q</a:t>
            </a:r>
            <a:r>
              <a:rPr lang="es-ES" sz="2400" dirty="0"/>
              <a:t>   es un ciclo también en T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924722" y="2958957"/>
            <a:ext cx="7286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Esto contradice el Teorema 1 (a); por tanto </a:t>
            </a:r>
            <a:r>
              <a:rPr lang="es-ES" sz="2400" i="1" dirty="0"/>
              <a:t>q</a:t>
            </a:r>
            <a:r>
              <a:rPr lang="es-ES" sz="2400" dirty="0"/>
              <a:t>  NO EXISTE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49380" y="3637051"/>
            <a:ext cx="6448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Esto implica que T(</a:t>
            </a:r>
            <a:r>
              <a:rPr lang="es-ES" sz="2400" i="1" dirty="0"/>
              <a:t>v</a:t>
            </a:r>
            <a:r>
              <a:rPr lang="es-ES" sz="2400" dirty="0"/>
              <a:t>)  es un árbol con raíz en </a:t>
            </a:r>
            <a:r>
              <a:rPr lang="es-ES" sz="2400" i="1" dirty="0"/>
              <a:t>v</a:t>
            </a:r>
            <a:endParaRPr lang="es-ES" sz="240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828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175908"/>
              </p:ext>
            </p:extLst>
          </p:nvPr>
        </p:nvGraphicFramePr>
        <p:xfrm>
          <a:off x="1702190" y="1327236"/>
          <a:ext cx="53975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266700" progId="Word.Document.12">
                  <p:embed/>
                </p:oleObj>
              </mc:Choice>
              <mc:Fallback>
                <p:oleObj name="Documento" r:id="rId2" imgW="53975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02190" y="1327236"/>
                        <a:ext cx="53975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lipse 11"/>
          <p:cNvSpPr/>
          <p:nvPr/>
        </p:nvSpPr>
        <p:spPr>
          <a:xfrm>
            <a:off x="3965495" y="20189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>
            <a:stCxn id="12" idx="3"/>
          </p:cNvCxnSpPr>
          <p:nvPr/>
        </p:nvCxnSpPr>
        <p:spPr>
          <a:xfrm flipH="1">
            <a:off x="2024679" y="2151860"/>
            <a:ext cx="1961870" cy="8974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4117839" y="2148494"/>
            <a:ext cx="1961870" cy="8974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563079" y="335479"/>
            <a:ext cx="431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Arboles etiquetados</a:t>
            </a:r>
          </a:p>
        </p:txBody>
      </p:sp>
      <p:sp>
        <p:nvSpPr>
          <p:cNvPr id="18" name="Elipse 17"/>
          <p:cNvSpPr/>
          <p:nvPr/>
        </p:nvSpPr>
        <p:spPr>
          <a:xfrm>
            <a:off x="1949515" y="306995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124442" y="2416664"/>
            <a:ext cx="23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( 3 </a:t>
            </a:r>
            <a:r>
              <a:rPr lang="mr-IN" dirty="0"/>
              <a:t>–</a:t>
            </a:r>
            <a:r>
              <a:rPr lang="es-ES" dirty="0"/>
              <a:t> ( 2 </a:t>
            </a:r>
            <a:r>
              <a:rPr lang="es-E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s-ES" dirty="0">
                <a:sym typeface="Wingdings"/>
              </a:rPr>
              <a:t> </a:t>
            </a:r>
            <a:r>
              <a:rPr lang="es-ES" dirty="0">
                <a:latin typeface="Apple Chancery"/>
                <a:cs typeface="Apple Chancery"/>
                <a:sym typeface="Wingdings"/>
              </a:rPr>
              <a:t>x</a:t>
            </a:r>
            <a:r>
              <a:rPr lang="es-ES" dirty="0">
                <a:latin typeface="+mj-lt"/>
                <a:cs typeface="Apple Chancery"/>
                <a:sym typeface="Wingdings"/>
              </a:rPr>
              <a:t> ) )</a:t>
            </a:r>
            <a:endParaRPr lang="es-ES" dirty="0"/>
          </a:p>
        </p:txBody>
      </p:sp>
      <p:sp>
        <p:nvSpPr>
          <p:cNvPr id="20" name="Elipse 19"/>
          <p:cNvSpPr/>
          <p:nvPr/>
        </p:nvSpPr>
        <p:spPr>
          <a:xfrm>
            <a:off x="6043335" y="304262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5561897" y="2384308"/>
            <a:ext cx="230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 (</a:t>
            </a:r>
            <a:r>
              <a:rPr lang="es-ES" dirty="0">
                <a:latin typeface="Apple Chancery"/>
                <a:cs typeface="Apple Chancery"/>
              </a:rPr>
              <a:t>x</a:t>
            </a:r>
            <a:r>
              <a:rPr lang="es-ES" dirty="0">
                <a:cs typeface="Apple Chancery"/>
              </a:rPr>
              <a:t> </a:t>
            </a:r>
            <a:r>
              <a:rPr lang="mr-IN" dirty="0">
                <a:cs typeface="Apple Chancery"/>
              </a:rPr>
              <a:t>–</a:t>
            </a:r>
            <a:r>
              <a:rPr lang="es-ES" dirty="0">
                <a:cs typeface="Apple Chancery"/>
              </a:rPr>
              <a:t> 2) </a:t>
            </a:r>
            <a:r>
              <a:rPr lang="mr-IN" dirty="0">
                <a:cs typeface="Apple Chancery"/>
              </a:rPr>
              <a:t>–</a:t>
            </a:r>
            <a:r>
              <a:rPr lang="es-ES" dirty="0">
                <a:cs typeface="Apple Chancery"/>
              </a:rPr>
              <a:t> ( 3 + </a:t>
            </a:r>
            <a:r>
              <a:rPr lang="es-ES" dirty="0">
                <a:latin typeface="Apple Chancery"/>
                <a:cs typeface="Apple Chancery"/>
              </a:rPr>
              <a:t>x</a:t>
            </a:r>
            <a:r>
              <a:rPr lang="es-ES" dirty="0">
                <a:cs typeface="Apple Chancery"/>
              </a:rPr>
              <a:t> ) ) 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869557" y="1509689"/>
            <a:ext cx="4312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+</a:t>
            </a:r>
          </a:p>
        </p:txBody>
      </p:sp>
      <p:cxnSp>
        <p:nvCxnSpPr>
          <p:cNvPr id="24" name="Conector recto de flecha 23"/>
          <p:cNvCxnSpPr>
            <a:stCxn id="18" idx="3"/>
          </p:cNvCxnSpPr>
          <p:nvPr/>
        </p:nvCxnSpPr>
        <p:spPr>
          <a:xfrm flipH="1">
            <a:off x="1449622" y="3202910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361105" y="420657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2067674" y="3217731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2540056" y="42108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de flecha 27"/>
          <p:cNvCxnSpPr>
            <a:endCxn id="30" idx="7"/>
          </p:cNvCxnSpPr>
          <p:nvPr/>
        </p:nvCxnSpPr>
        <p:spPr>
          <a:xfrm flipH="1">
            <a:off x="5414346" y="3207148"/>
            <a:ext cx="687832" cy="1026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6199282" y="3221969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Elipse 29"/>
          <p:cNvSpPr/>
          <p:nvPr/>
        </p:nvSpPr>
        <p:spPr>
          <a:xfrm>
            <a:off x="5291636" y="42108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682247" y="421505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2" name="Conector recto de flecha 31"/>
          <p:cNvCxnSpPr/>
          <p:nvPr/>
        </p:nvCxnSpPr>
        <p:spPr>
          <a:xfrm flipH="1">
            <a:off x="2046508" y="4360695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1957991" y="536436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de flecha 33"/>
          <p:cNvCxnSpPr/>
          <p:nvPr/>
        </p:nvCxnSpPr>
        <p:spPr>
          <a:xfrm>
            <a:off x="2664560" y="4375516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3136942" y="53686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4776922" y="4381861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/>
          <p:cNvSpPr/>
          <p:nvPr/>
        </p:nvSpPr>
        <p:spPr>
          <a:xfrm>
            <a:off x="4688405" y="538552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5394974" y="4396682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Elipse 38"/>
          <p:cNvSpPr/>
          <p:nvPr/>
        </p:nvSpPr>
        <p:spPr>
          <a:xfrm>
            <a:off x="5856773" y="53897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 recto de flecha 39"/>
          <p:cNvCxnSpPr/>
          <p:nvPr/>
        </p:nvCxnSpPr>
        <p:spPr>
          <a:xfrm flipH="1">
            <a:off x="6216257" y="4375516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Elipse 40"/>
          <p:cNvSpPr/>
          <p:nvPr/>
        </p:nvSpPr>
        <p:spPr>
          <a:xfrm>
            <a:off x="6147509" y="537918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recto de flecha 41"/>
          <p:cNvCxnSpPr/>
          <p:nvPr/>
        </p:nvCxnSpPr>
        <p:spPr>
          <a:xfrm>
            <a:off x="6826520" y="4369171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/>
          <p:cNvSpPr/>
          <p:nvPr/>
        </p:nvSpPr>
        <p:spPr>
          <a:xfrm>
            <a:off x="7300299" y="535167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2440972" y="3583024"/>
            <a:ext cx="111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( 2 </a:t>
            </a:r>
            <a:r>
              <a:rPr lang="es-E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s-ES" dirty="0">
                <a:sym typeface="Wingdings"/>
              </a:rPr>
              <a:t> </a:t>
            </a:r>
            <a:r>
              <a:rPr lang="es-ES" dirty="0">
                <a:latin typeface="Apple Chancery"/>
                <a:cs typeface="Apple Chancery"/>
                <a:sym typeface="Wingdings"/>
              </a:rPr>
              <a:t>x</a:t>
            </a:r>
            <a:r>
              <a:rPr lang="es-ES" dirty="0">
                <a:latin typeface="+mj-lt"/>
                <a:cs typeface="Apple Chancery"/>
                <a:sym typeface="Wingdings"/>
              </a:rPr>
              <a:t> ) </a:t>
            </a:r>
            <a:endParaRPr lang="es-ES" dirty="0"/>
          </a:p>
        </p:txBody>
      </p:sp>
      <p:sp>
        <p:nvSpPr>
          <p:cNvPr id="46" name="CuadroTexto 45"/>
          <p:cNvSpPr txBox="1"/>
          <p:nvPr/>
        </p:nvSpPr>
        <p:spPr>
          <a:xfrm>
            <a:off x="1817899" y="2503133"/>
            <a:ext cx="4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-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1160429" y="4347008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3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1756089" y="5410040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2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2962729" y="5406674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>
                <a:latin typeface="Apple Chancery"/>
                <a:cs typeface="Apple Chancery"/>
              </a:rPr>
              <a:t>x</a:t>
            </a:r>
            <a:endParaRPr lang="es-ES" sz="28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2509513" y="3855244"/>
            <a:ext cx="54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s-ES" sz="2800" dirty="0">
                <a:sym typeface="Wingdings"/>
              </a:rPr>
              <a:t> </a:t>
            </a:r>
            <a:r>
              <a:rPr lang="es-ES" sz="2800" dirty="0">
                <a:latin typeface="+mj-lt"/>
                <a:cs typeface="Apple Chancery"/>
                <a:sym typeface="Wingdings"/>
              </a:rPr>
              <a:t> </a:t>
            </a:r>
            <a:endParaRPr lang="es-ES" sz="2800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067459" y="2511749"/>
            <a:ext cx="4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-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851737" y="3555178"/>
            <a:ext cx="100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(</a:t>
            </a:r>
            <a:r>
              <a:rPr lang="es-ES" dirty="0">
                <a:latin typeface="Apple Chancery"/>
                <a:cs typeface="Apple Chancery"/>
              </a:rPr>
              <a:t>x</a:t>
            </a:r>
            <a:r>
              <a:rPr lang="es-ES" dirty="0">
                <a:cs typeface="Apple Chancery"/>
              </a:rPr>
              <a:t> </a:t>
            </a:r>
            <a:r>
              <a:rPr lang="mr-IN" dirty="0">
                <a:cs typeface="Apple Chancery"/>
              </a:rPr>
              <a:t>–</a:t>
            </a:r>
            <a:r>
              <a:rPr lang="es-ES" dirty="0">
                <a:cs typeface="Apple Chancery"/>
              </a:rPr>
              <a:t> 2)  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6564877" y="3579142"/>
            <a:ext cx="10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cs typeface="Apple Chancery"/>
              </a:rPr>
              <a:t> ( 3 + </a:t>
            </a:r>
            <a:r>
              <a:rPr lang="es-ES" dirty="0">
                <a:latin typeface="Apple Chancery"/>
                <a:cs typeface="Apple Chancery"/>
              </a:rPr>
              <a:t>x</a:t>
            </a:r>
            <a:r>
              <a:rPr lang="es-ES" dirty="0">
                <a:cs typeface="Apple Chancery"/>
              </a:rPr>
              <a:t> )  </a:t>
            </a:r>
            <a:endParaRPr lang="es-ES" dirty="0"/>
          </a:p>
        </p:txBody>
      </p:sp>
      <p:sp>
        <p:nvSpPr>
          <p:cNvPr id="55" name="CuadroTexto 54"/>
          <p:cNvSpPr txBox="1"/>
          <p:nvPr/>
        </p:nvSpPr>
        <p:spPr>
          <a:xfrm>
            <a:off x="5165619" y="3658655"/>
            <a:ext cx="4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-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6729437" y="3734975"/>
            <a:ext cx="4312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+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4480849" y="5403308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>
                <a:latin typeface="Apple Chancery"/>
                <a:cs typeface="Apple Chancery"/>
              </a:rPr>
              <a:t>x</a:t>
            </a:r>
            <a:endParaRPr lang="es-ES" sz="2800" dirty="0"/>
          </a:p>
        </p:txBody>
      </p:sp>
      <p:sp>
        <p:nvSpPr>
          <p:cNvPr id="58" name="CuadroTexto 57"/>
          <p:cNvSpPr txBox="1"/>
          <p:nvPr/>
        </p:nvSpPr>
        <p:spPr>
          <a:xfrm>
            <a:off x="7161029" y="5411924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>
                <a:latin typeface="Apple Chancery"/>
                <a:cs typeface="Apple Chancery"/>
              </a:rPr>
              <a:t>x</a:t>
            </a:r>
            <a:endParaRPr lang="es-ES" sz="2800" dirty="0"/>
          </a:p>
        </p:txBody>
      </p:sp>
      <p:sp>
        <p:nvSpPr>
          <p:cNvPr id="59" name="CuadroTexto 58"/>
          <p:cNvSpPr txBox="1"/>
          <p:nvPr/>
        </p:nvSpPr>
        <p:spPr>
          <a:xfrm>
            <a:off x="5574369" y="5418656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2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6116809" y="5410040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3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96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45" grpId="0"/>
      <p:bldP spid="46" grpId="0"/>
      <p:bldP spid="47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70" y="1071034"/>
            <a:ext cx="5727700" cy="46609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8624" y="407376"/>
            <a:ext cx="7511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Componga la expresión que se corresponde con el árbol: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69904" y="5918934"/>
            <a:ext cx="687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( 3 x ( 1 </a:t>
            </a:r>
            <a:r>
              <a:rPr lang="mr-IN" sz="2400" dirty="0"/>
              <a:t>–</a:t>
            </a:r>
            <a:r>
              <a:rPr lang="es-ES" sz="2400" dirty="0"/>
              <a:t> </a:t>
            </a:r>
            <a:r>
              <a:rPr lang="es-ES" sz="2400" dirty="0">
                <a:latin typeface="Apple Chancery"/>
                <a:cs typeface="Apple Chancery"/>
              </a:rPr>
              <a:t>x </a:t>
            </a:r>
            <a:r>
              <a:rPr lang="es-ES" sz="2400" dirty="0"/>
              <a:t>) ) / ( ( 4 + ( 7 - ( </a:t>
            </a:r>
            <a:r>
              <a:rPr lang="es-ES" sz="2400" dirty="0">
                <a:latin typeface="Apple Chancery"/>
                <a:cs typeface="Apple Chancery"/>
              </a:rPr>
              <a:t>y</a:t>
            </a:r>
            <a:r>
              <a:rPr lang="es-ES" sz="2400" dirty="0"/>
              <a:t> + 2 ) ) ) x ( 7 + ( </a:t>
            </a:r>
            <a:r>
              <a:rPr lang="es-ES" sz="2400" dirty="0">
                <a:latin typeface="Apple Chancery"/>
                <a:cs typeface="Apple Chancery"/>
              </a:rPr>
              <a:t>x</a:t>
            </a:r>
            <a:r>
              <a:rPr lang="es-ES" sz="2400" dirty="0"/>
              <a:t> / </a:t>
            </a:r>
            <a:r>
              <a:rPr lang="es-ES" sz="2400" dirty="0">
                <a:latin typeface="Apple Chancery"/>
                <a:cs typeface="Apple Chancery"/>
              </a:rPr>
              <a:t>y</a:t>
            </a:r>
            <a:r>
              <a:rPr lang="es-ES" sz="2400" dirty="0"/>
              <a:t> ) ) )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069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436312"/>
            <a:ext cx="4775200" cy="43688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09525" y="694936"/>
            <a:ext cx="561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ARBOL BINARIO POSICIONAL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3259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87055" y="95837"/>
            <a:ext cx="53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CODIGO ASCI II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1" y="512306"/>
            <a:ext cx="4234982" cy="35093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414" y="508016"/>
            <a:ext cx="4079183" cy="35559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73" y="4021667"/>
            <a:ext cx="4225574" cy="28126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803" y="4135225"/>
            <a:ext cx="4048794" cy="2151205"/>
          </a:xfrm>
          <a:prstGeom prst="rect">
            <a:avLst/>
          </a:prstGeom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73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54836" y="184934"/>
            <a:ext cx="8236227" cy="615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dirty="0"/>
              <a:t>- Arboles con raíz. 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- Arboles etiquetados. 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- Arboles binarios. 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- Búsquedas en árboles. 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- Arboles no dirigidos. 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- Arboles generadores o de expansión. 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- Arbol de expansión mínima. 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- Algoritmo de Prim. 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- Algoritmo de Kruskal. 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- Algoritmo de árboles de deducción de una fórmula de    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     la lógica proposicional. </a:t>
            </a:r>
            <a:endParaRPr lang="es-ES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54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2158194" y="62850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2288709" y="727737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2827004" y="19340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1464776" y="713613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1414915" y="19424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2721071" y="464480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1315784" y="466817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2057286" y="331881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462573" y="330465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332465" y="203503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598724" y="968442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890048" y="61176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348329" y="338202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O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458670" y="61453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64351" y="471511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R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1458995" y="9767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cxnSp>
        <p:nvCxnSpPr>
          <p:cNvPr id="41" name="Conector recto de flecha 40"/>
          <p:cNvCxnSpPr/>
          <p:nvPr/>
        </p:nvCxnSpPr>
        <p:spPr>
          <a:xfrm>
            <a:off x="2949105" y="2093683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 flipH="1">
            <a:off x="2153394" y="2093670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>
            <a:off x="2184290" y="3445518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 flipH="1">
            <a:off x="1388579" y="3445505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/>
          <p:nvPr/>
        </p:nvCxnSpPr>
        <p:spPr>
          <a:xfrm>
            <a:off x="1405364" y="4825575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/>
          <p:nvPr/>
        </p:nvCxnSpPr>
        <p:spPr>
          <a:xfrm flipH="1">
            <a:off x="637875" y="4825562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3329675" y="2390832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2175835" y="239917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2508416" y="3728556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1368687" y="37368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1746422" y="5153767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6693" y="51621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graphicFrame>
        <p:nvGraphicFramePr>
          <p:cNvPr id="54" name="Tabla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77397"/>
              </p:ext>
            </p:extLst>
          </p:nvPr>
        </p:nvGraphicFramePr>
        <p:xfrm>
          <a:off x="4995336" y="1399482"/>
          <a:ext cx="3499554" cy="29260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6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356">
                <a:tc>
                  <a:txBody>
                    <a:bodyPr/>
                    <a:lstStyle/>
                    <a:p>
                      <a:r>
                        <a:rPr lang="es-ES" dirty="0"/>
                        <a:t>Carácter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5" name="CuadroTexto 54"/>
          <p:cNvSpPr txBox="1"/>
          <p:nvPr/>
        </p:nvSpPr>
        <p:spPr>
          <a:xfrm>
            <a:off x="3161661" y="473282"/>
            <a:ext cx="324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CODIGO DE HUFMAN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501444" y="4451051"/>
            <a:ext cx="19050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RAT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5641614" y="4462341"/>
            <a:ext cx="10611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0 1 0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6541898" y="4459520"/>
            <a:ext cx="4289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1 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6908782" y="4459520"/>
            <a:ext cx="13179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0 1 1 1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4272847" y="5182002"/>
            <a:ext cx="19050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RATO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5652904" y="5179181"/>
            <a:ext cx="10611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0 1 0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6553188" y="5176360"/>
            <a:ext cx="4289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1 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6920072" y="5176360"/>
            <a:ext cx="13179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0 1 1 1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8102576" y="5173539"/>
            <a:ext cx="7450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0 0</a:t>
            </a:r>
          </a:p>
        </p:txBody>
      </p:sp>
      <p:sp>
        <p:nvSpPr>
          <p:cNvPr id="65" name="Elipse 64"/>
          <p:cNvSpPr/>
          <p:nvPr/>
        </p:nvSpPr>
        <p:spPr>
          <a:xfrm rot="5400000">
            <a:off x="1956256" y="603896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Elipse 65"/>
          <p:cNvSpPr/>
          <p:nvPr/>
        </p:nvSpPr>
        <p:spPr>
          <a:xfrm rot="5400000">
            <a:off x="550969" y="606234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93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25" grpId="0"/>
      <p:bldP spid="26" grpId="1"/>
      <p:bldP spid="28" grpId="0"/>
      <p:bldP spid="29" grpId="0"/>
      <p:bldP spid="30" grpId="0"/>
      <p:bldP spid="32" grpId="0"/>
      <p:bldP spid="34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1" animBg="1"/>
      <p:bldP spid="6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683515" y="110827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6349822" y="266430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7269875" y="40462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7594587" y="550800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/>
          <p:cNvCxnSpPr>
            <a:stCxn id="2" idx="2"/>
          </p:cNvCxnSpPr>
          <p:nvPr/>
        </p:nvCxnSpPr>
        <p:spPr>
          <a:xfrm flipH="1">
            <a:off x="2903905" y="1186158"/>
            <a:ext cx="1779610" cy="137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H="1">
            <a:off x="2105279" y="2708282"/>
            <a:ext cx="749306" cy="1302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 rot="5400000">
            <a:off x="2824645" y="25633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/>
          <p:cNvCxnSpPr>
            <a:stCxn id="20" idx="5"/>
          </p:cNvCxnSpPr>
          <p:nvPr/>
        </p:nvCxnSpPr>
        <p:spPr>
          <a:xfrm flipH="1">
            <a:off x="1239975" y="4150843"/>
            <a:ext cx="781672" cy="131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2004835" y="402213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 rot="5400000">
            <a:off x="1160015" y="54442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2932059" y="2708282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3680998" y="411266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4334578" y="552186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3791873" y="4304966"/>
            <a:ext cx="609833" cy="1212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 flipH="1">
            <a:off x="2974408" y="4283628"/>
            <a:ext cx="722028" cy="1233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 rot="5400000">
            <a:off x="2936848" y="552370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de flecha 33"/>
          <p:cNvCxnSpPr/>
          <p:nvPr/>
        </p:nvCxnSpPr>
        <p:spPr>
          <a:xfrm flipH="1">
            <a:off x="5602525" y="2836336"/>
            <a:ext cx="775114" cy="1276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 rot="5400000">
            <a:off x="5535245" y="408502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5903289" y="552385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de flecha 36"/>
          <p:cNvCxnSpPr>
            <a:stCxn id="35" idx="6"/>
            <a:endCxn id="36" idx="0"/>
          </p:cNvCxnSpPr>
          <p:nvPr/>
        </p:nvCxnSpPr>
        <p:spPr>
          <a:xfrm>
            <a:off x="5607127" y="4234791"/>
            <a:ext cx="368044" cy="12890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4552974" y="70651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458194" y="22608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B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5857817" y="239365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6570462" y="353599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K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7246235" y="505755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L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667834" y="364468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3877834" y="405727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E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909674" y="503053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2589054" y="51274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4396579" y="506120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G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6066575" y="5260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J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4774532" y="3276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I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15114" y="287553"/>
            <a:ext cx="498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BUSQUEDA EN ARBOLES</a:t>
            </a:r>
          </a:p>
        </p:txBody>
      </p:sp>
      <p:cxnSp>
        <p:nvCxnSpPr>
          <p:cNvPr id="51" name="Conector recto de flecha 50"/>
          <p:cNvCxnSpPr/>
          <p:nvPr/>
        </p:nvCxnSpPr>
        <p:spPr>
          <a:xfrm>
            <a:off x="4791053" y="1194004"/>
            <a:ext cx="1623307" cy="1514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/>
          <p:nvPr/>
        </p:nvCxnSpPr>
        <p:spPr>
          <a:xfrm>
            <a:off x="6505255" y="2826444"/>
            <a:ext cx="843245" cy="1230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>
            <a:endCxn id="15" idx="0"/>
          </p:cNvCxnSpPr>
          <p:nvPr/>
        </p:nvCxnSpPr>
        <p:spPr>
          <a:xfrm>
            <a:off x="7378958" y="4207826"/>
            <a:ext cx="287511" cy="13001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3" name="Marcador de número de diapositiva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55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 PREORDEN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78231" y="838695"/>
            <a:ext cx="4420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PASO 1:  Visite  </a:t>
            </a:r>
            <a:r>
              <a:rPr lang="es-ES" sz="2800" i="1" dirty="0"/>
              <a:t>v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074890" y="1338573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PASO 2:  Si existe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L</a:t>
            </a:r>
            <a:r>
              <a:rPr lang="es-ES" sz="2800" i="1" baseline="-25000" dirty="0"/>
              <a:t> </a:t>
            </a:r>
            <a:r>
              <a:rPr lang="es-ES" sz="2800" dirty="0"/>
              <a:t>,</a:t>
            </a:r>
            <a:r>
              <a:rPr lang="es-ES" sz="2800" i="1" dirty="0"/>
              <a:t> </a:t>
            </a:r>
            <a:r>
              <a:rPr lang="es-ES" sz="2800" dirty="0"/>
              <a:t>entonces aplique este algoritmo  </a:t>
            </a:r>
          </a:p>
          <a:p>
            <a:r>
              <a:rPr lang="es-ES" sz="2800" dirty="0"/>
              <a:t>                  a  (T(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L</a:t>
            </a:r>
            <a:r>
              <a:rPr lang="es-ES" sz="2800" dirty="0"/>
              <a:t>),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L</a:t>
            </a:r>
            <a:r>
              <a:rPr lang="es-ES" sz="2800" dirty="0"/>
              <a:t>)</a:t>
            </a:r>
            <a:r>
              <a:rPr lang="es-ES" sz="2800" i="1" dirty="0"/>
              <a:t>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1550" y="2197911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PASO 3:  Si existe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R</a:t>
            </a:r>
            <a:r>
              <a:rPr lang="es-ES" sz="2800" i="1" baseline="-25000" dirty="0"/>
              <a:t> </a:t>
            </a:r>
            <a:r>
              <a:rPr lang="es-ES" sz="2800" dirty="0"/>
              <a:t>,</a:t>
            </a:r>
            <a:r>
              <a:rPr lang="es-ES" sz="2800" i="1" dirty="0"/>
              <a:t> </a:t>
            </a:r>
            <a:r>
              <a:rPr lang="es-ES" sz="2800" dirty="0"/>
              <a:t>entonces aplique este algoritmo  </a:t>
            </a:r>
          </a:p>
          <a:p>
            <a:r>
              <a:rPr lang="es-ES" sz="2800" dirty="0"/>
              <a:t>                  a  (T(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R</a:t>
            </a:r>
            <a:r>
              <a:rPr lang="es-ES" sz="2800" dirty="0"/>
              <a:t>),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R</a:t>
            </a:r>
            <a:r>
              <a:rPr lang="es-ES" sz="2800" dirty="0"/>
              <a:t>)</a:t>
            </a:r>
            <a:r>
              <a:rPr lang="es-ES" sz="2800" i="1" dirty="0"/>
              <a:t> 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29110" y="3057249"/>
            <a:ext cx="806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Fin del algoritmo</a:t>
            </a:r>
            <a:r>
              <a:rPr lang="es-ES" sz="2800" i="1" dirty="0"/>
              <a:t> </a:t>
            </a:r>
            <a:endParaRPr lang="es-ES" sz="2800" dirty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1071550" y="3870075"/>
            <a:ext cx="7338654" cy="23963"/>
          </a:xfrm>
          <a:prstGeom prst="line">
            <a:avLst/>
          </a:prstGeom>
          <a:ln w="38100" cmpd="sng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98526" y="4289433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1. Visite la raíz.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907166" y="4777329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2. Busque en el sub árbol izquierdo, si existe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03826" y="5325135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3. Busque en el sub árbol derecho, si existe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24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498565" y="6409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4614969" y="78254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6025269" y="196539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872925" y="184779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392069" y="3157315"/>
            <a:ext cx="690476" cy="1346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7271245" y="30306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8034625" y="45010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3029626" y="783043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922505" y="17365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904470" y="2980999"/>
            <a:ext cx="477340" cy="1522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1349785" y="28355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843285" y="448571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026896" y="1886354"/>
            <a:ext cx="523166" cy="128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3497545" y="3174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877565" y="45849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3601969" y="3315998"/>
            <a:ext cx="347420" cy="1288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3185388" y="3316495"/>
            <a:ext cx="340842" cy="128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3131465" y="4569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>
            <a:endCxn id="22" idx="2"/>
          </p:cNvCxnSpPr>
          <p:nvPr/>
        </p:nvCxnSpPr>
        <p:spPr>
          <a:xfrm flipH="1">
            <a:off x="4947672" y="1983127"/>
            <a:ext cx="947259" cy="132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4875790" y="33005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515485" y="4677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4979022" y="3414067"/>
            <a:ext cx="596367" cy="1273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4368024" y="2392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939064" y="12543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6053864" y="160180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7345060" y="26876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K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1111424" y="24457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03264" y="286516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E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92944" y="40719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845184" y="41678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889489" y="4157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G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5566689" y="41694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J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4803807" y="27780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I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8087820" y="41015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L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 flipH="1">
            <a:off x="1444926" y="1882021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3497549" y="407197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/>
          <p:cNvSpPr/>
          <p:nvPr/>
        </p:nvSpPr>
        <p:spPr>
          <a:xfrm>
            <a:off x="2643629" y="4080594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/>
          <p:cNvSpPr/>
          <p:nvPr/>
        </p:nvSpPr>
        <p:spPr>
          <a:xfrm>
            <a:off x="49586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/>
          <p:cNvSpPr/>
          <p:nvPr/>
        </p:nvSpPr>
        <p:spPr>
          <a:xfrm>
            <a:off x="7699189" y="4068612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/>
          <p:cNvSpPr/>
          <p:nvPr/>
        </p:nvSpPr>
        <p:spPr>
          <a:xfrm>
            <a:off x="526390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/>
          <p:cNvSpPr/>
          <p:nvPr/>
        </p:nvSpPr>
        <p:spPr>
          <a:xfrm>
            <a:off x="2533797" y="2457774"/>
            <a:ext cx="1834227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422677" y="2466737"/>
            <a:ext cx="1848252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/>
          <p:cNvSpPr/>
          <p:nvPr/>
        </p:nvSpPr>
        <p:spPr>
          <a:xfrm>
            <a:off x="4794677" y="2479066"/>
            <a:ext cx="1550730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/>
          <p:cNvSpPr/>
          <p:nvPr/>
        </p:nvSpPr>
        <p:spPr>
          <a:xfrm>
            <a:off x="6690981" y="2450695"/>
            <a:ext cx="1843426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 58"/>
          <p:cNvSpPr/>
          <p:nvPr/>
        </p:nvSpPr>
        <p:spPr>
          <a:xfrm>
            <a:off x="245551" y="1150225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/>
          <p:cNvSpPr/>
          <p:nvPr/>
        </p:nvSpPr>
        <p:spPr>
          <a:xfrm>
            <a:off x="4662831" y="1146859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35579" y="569719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63319" y="513451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7079" y="471978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531309" y="514341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2634389" y="4716355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3489599" y="470847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655519" y="570164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4783259" y="513896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5243909" y="472423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777269" y="512321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10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7698569" y="471293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11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335580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799460" y="628700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1239380" y="629561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1631380" y="629225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2059320" y="62888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2451320" y="62855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F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2807380" y="629413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G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3263998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H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3675240" y="628740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I</a:t>
            </a:r>
          </a:p>
        </p:txBody>
      </p:sp>
      <p:sp>
        <p:nvSpPr>
          <p:cNvPr id="77" name="CuadroTexto 76"/>
          <p:cNvSpPr txBox="1"/>
          <p:nvPr/>
        </p:nvSpPr>
        <p:spPr>
          <a:xfrm>
            <a:off x="3935460" y="62960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J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4267560" y="629265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K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4659560" y="628928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L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 PREORDEN</a:t>
            </a:r>
          </a:p>
        </p:txBody>
      </p:sp>
      <p:sp>
        <p:nvSpPr>
          <p:cNvPr id="39" name="Marcador de pie de página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0" name="Marcador de número de diapositiva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806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0" grpId="0"/>
      <p:bldP spid="53" grpId="0"/>
      <p:bldP spid="54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3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630055" y="6769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3746459" y="818492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5156759" y="200134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004415" y="18837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6555079" y="320816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6402735" y="3066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813035" y="424944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rot="5400000">
            <a:off x="2449279" y="94692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rot="5400000">
            <a:off x="1259919" y="240536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449335" y="21319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1271955" y="357845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569079" y="2276930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3359815" y="36776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4159778" y="2019073"/>
            <a:ext cx="866643" cy="10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 rot="5400000">
            <a:off x="4056615" y="30205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5485575" y="41861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70554" y="18294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185354" y="16377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+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476550" y="2723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÷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710490" y="376607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33594" y="318867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998314" y="34163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97179" y="373813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3876812" y="26298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548780" y="1486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x</a:t>
            </a:r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582842" y="3201925"/>
            <a:ext cx="841898" cy="1047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954476" y="3151219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2796056" y="315983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3942796" y="2701153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5269236" y="3740221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7338436" y="379676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5148179" y="2701741"/>
            <a:ext cx="3147255" cy="26096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3840872" y="1649731"/>
            <a:ext cx="4738742" cy="424539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495112" y="1646365"/>
            <a:ext cx="3251347" cy="330204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/>
          <p:cNvSpPr txBox="1"/>
          <p:nvPr/>
        </p:nvSpPr>
        <p:spPr>
          <a:xfrm>
            <a:off x="431420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x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895300" y="622709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-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1251360" y="623570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679300" y="623234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2119220" y="62289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+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547160" y="622560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2903220" y="623422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÷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3359838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3771080" y="622749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6759" y="4405207"/>
            <a:ext cx="28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934556" y="3748847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800096" y="376944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3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3898916" y="540761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3922876" y="33107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177436" y="485307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6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5257956" y="434646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7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7339136" y="43670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8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4352054" y="6218475"/>
            <a:ext cx="383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Escritura polaca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4292314" y="251615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( a </a:t>
            </a:r>
            <a:r>
              <a:rPr lang="mr-IN" sz="2800" dirty="0"/>
              <a:t>–</a:t>
            </a:r>
            <a:r>
              <a:rPr lang="es-ES" sz="2800" dirty="0"/>
              <a:t> b ) x ( c + ( d / e ) )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31421" y="220879"/>
            <a:ext cx="256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ALGORITMO PREORDEN</a:t>
            </a:r>
          </a:p>
        </p:txBody>
      </p:sp>
      <p:sp>
        <p:nvSpPr>
          <p:cNvPr id="30" name="Marcador de pie de página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1" name="Marcador de número de diapositiva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44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1983" y="1021221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( a </a:t>
            </a:r>
            <a:r>
              <a:rPr lang="mr-IN" sz="2800" dirty="0"/>
              <a:t>–</a:t>
            </a:r>
            <a:r>
              <a:rPr lang="es-ES" sz="2800" dirty="0"/>
              <a:t> b ) x ( c + ( d / e ) )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934483" y="1832631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x  </a:t>
            </a:r>
            <a:r>
              <a:rPr lang="mr-IN" sz="2800" dirty="0"/>
              <a:t>–</a:t>
            </a:r>
            <a:r>
              <a:rPr lang="es-ES" sz="2800" dirty="0"/>
              <a:t>  a   b  + c  / d   e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247392" y="1190950"/>
            <a:ext cx="2887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 a = 6                b = 4</a:t>
            </a:r>
          </a:p>
          <a:p>
            <a:endParaRPr lang="es-ES" sz="2400" i="1" dirty="0"/>
          </a:p>
          <a:p>
            <a:r>
              <a:rPr lang="es-ES" sz="2400" i="1" dirty="0"/>
              <a:t>c = 5                    d = 2</a:t>
            </a:r>
          </a:p>
          <a:p>
            <a:endParaRPr lang="es-ES" sz="2400" i="1" dirty="0"/>
          </a:p>
          <a:p>
            <a:r>
              <a:rPr lang="es-ES" sz="2400" i="1" dirty="0"/>
              <a:t>e = 2                        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43123" y="2668005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x  </a:t>
            </a:r>
            <a:r>
              <a:rPr lang="mr-IN" sz="2800" dirty="0"/>
              <a:t>–</a:t>
            </a:r>
            <a:r>
              <a:rPr lang="es-ES" sz="2800" dirty="0"/>
              <a:t>  6   4  + 5  / 2   2 </a:t>
            </a:r>
          </a:p>
        </p:txBody>
      </p:sp>
      <p:sp>
        <p:nvSpPr>
          <p:cNvPr id="19" name="Abrir llave 18"/>
          <p:cNvSpPr/>
          <p:nvPr/>
        </p:nvSpPr>
        <p:spPr>
          <a:xfrm rot="5400000" flipH="1" flipV="1">
            <a:off x="3343147" y="2723270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951763" y="3575271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x  </a:t>
            </a:r>
            <a:r>
              <a:rPr lang="mr-IN" sz="2800" dirty="0"/>
              <a:t>–</a:t>
            </a:r>
            <a:r>
              <a:rPr lang="es-ES" sz="2800" dirty="0"/>
              <a:t>  6   4  + 5  1 </a:t>
            </a:r>
          </a:p>
        </p:txBody>
      </p:sp>
      <p:sp>
        <p:nvSpPr>
          <p:cNvPr id="21" name="Abrir llave 20"/>
          <p:cNvSpPr/>
          <p:nvPr/>
        </p:nvSpPr>
        <p:spPr>
          <a:xfrm rot="5400000" flipH="1" flipV="1">
            <a:off x="1710527" y="3606572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/>
          <p:cNvSpPr/>
          <p:nvPr/>
        </p:nvSpPr>
        <p:spPr>
          <a:xfrm rot="5400000" flipH="1" flipV="1">
            <a:off x="2869247" y="3603206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960403" y="457839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x  2  6 </a:t>
            </a:r>
          </a:p>
        </p:txBody>
      </p:sp>
      <p:sp>
        <p:nvSpPr>
          <p:cNvPr id="24" name="Abrir llave 23"/>
          <p:cNvSpPr/>
          <p:nvPr/>
        </p:nvSpPr>
        <p:spPr>
          <a:xfrm rot="5400000" flipH="1" flipV="1">
            <a:off x="1419667" y="4621676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957063" y="5641425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  12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28870" y="1733822"/>
            <a:ext cx="3544956" cy="739913"/>
          </a:xfrm>
          <a:prstGeom prst="rect">
            <a:avLst/>
          </a:prstGeom>
          <a:noFill/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41983" y="254001"/>
            <a:ext cx="399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PREORDEN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914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 ENTREORDEN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78231" y="1810479"/>
            <a:ext cx="4420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PASO 2:  Visite  </a:t>
            </a:r>
            <a:r>
              <a:rPr lang="es-ES" sz="2800" i="1" dirty="0"/>
              <a:t>v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074890" y="918939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PASO 1:  Si existe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L</a:t>
            </a:r>
            <a:r>
              <a:rPr lang="es-ES" sz="2800" i="1" baseline="-25000" dirty="0"/>
              <a:t> </a:t>
            </a:r>
            <a:r>
              <a:rPr lang="es-ES" sz="2800" dirty="0"/>
              <a:t>,</a:t>
            </a:r>
            <a:r>
              <a:rPr lang="es-ES" sz="2800" i="1" dirty="0"/>
              <a:t> </a:t>
            </a:r>
            <a:r>
              <a:rPr lang="es-ES" sz="2800" dirty="0"/>
              <a:t>entonces aplique este algoritmo  </a:t>
            </a:r>
          </a:p>
          <a:p>
            <a:r>
              <a:rPr lang="es-ES" sz="2800" dirty="0"/>
              <a:t>                  a  (T(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L</a:t>
            </a:r>
            <a:r>
              <a:rPr lang="es-ES" sz="2800" dirty="0"/>
              <a:t>),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L</a:t>
            </a:r>
            <a:r>
              <a:rPr lang="es-ES" sz="2800" dirty="0"/>
              <a:t>)</a:t>
            </a:r>
            <a:r>
              <a:rPr lang="es-ES" sz="2800" i="1" dirty="0"/>
              <a:t>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1550" y="2363556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PASO 3:  Si existe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R</a:t>
            </a:r>
            <a:r>
              <a:rPr lang="es-ES" sz="2800" i="1" baseline="-25000" dirty="0"/>
              <a:t> </a:t>
            </a:r>
            <a:r>
              <a:rPr lang="es-ES" sz="2800" dirty="0"/>
              <a:t>,</a:t>
            </a:r>
            <a:r>
              <a:rPr lang="es-ES" sz="2800" i="1" dirty="0"/>
              <a:t> </a:t>
            </a:r>
            <a:r>
              <a:rPr lang="es-ES" sz="2800" dirty="0"/>
              <a:t>entonces aplique este algoritmo  </a:t>
            </a:r>
          </a:p>
          <a:p>
            <a:r>
              <a:rPr lang="es-ES" sz="2800" dirty="0"/>
              <a:t>                  a  (T(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R</a:t>
            </a:r>
            <a:r>
              <a:rPr lang="es-ES" sz="2800" dirty="0"/>
              <a:t>),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R</a:t>
            </a:r>
            <a:r>
              <a:rPr lang="es-ES" sz="2800" dirty="0"/>
              <a:t>)</a:t>
            </a:r>
            <a:r>
              <a:rPr lang="es-ES" sz="2800" i="1" dirty="0"/>
              <a:t> 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29110" y="3256023"/>
            <a:ext cx="806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Fin del algoritmo</a:t>
            </a:r>
            <a:r>
              <a:rPr lang="es-ES" sz="2800" i="1" dirty="0"/>
              <a:t> </a:t>
            </a:r>
            <a:endParaRPr lang="es-ES" sz="2800" dirty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1071550" y="4068849"/>
            <a:ext cx="7338654" cy="23963"/>
          </a:xfrm>
          <a:prstGeom prst="line">
            <a:avLst/>
          </a:prstGeom>
          <a:ln w="38100" cmpd="sng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98526" y="5007228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2. Visite la raíz.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907166" y="4523340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1. Busque en el sub árbol izquierdo, si existe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03826" y="5523909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3. Busque en el sub árbol derecho, si existe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257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498565" y="6409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4614969" y="78254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6025269" y="196539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872925" y="184779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392069" y="3157315"/>
            <a:ext cx="690476" cy="1346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7271245" y="30306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8034625" y="45010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3029626" y="783043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922505" y="17365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904470" y="2980999"/>
            <a:ext cx="477340" cy="1522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1349785" y="28355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843285" y="448571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026896" y="1886354"/>
            <a:ext cx="523166" cy="128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3497545" y="3174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877565" y="45849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3601969" y="3315998"/>
            <a:ext cx="347420" cy="1288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3185388" y="3316495"/>
            <a:ext cx="340842" cy="128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3131465" y="4569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>
            <a:endCxn id="22" idx="2"/>
          </p:cNvCxnSpPr>
          <p:nvPr/>
        </p:nvCxnSpPr>
        <p:spPr>
          <a:xfrm flipH="1">
            <a:off x="4947672" y="1983127"/>
            <a:ext cx="947259" cy="132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4875790" y="33005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515485" y="4677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4979022" y="3414067"/>
            <a:ext cx="596367" cy="1273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4368024" y="2392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939064" y="12543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6053864" y="160180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7345060" y="26876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K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1111424" y="24457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03264" y="286516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E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92944" y="40719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845184" y="41678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889489" y="4157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G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5566689" y="41694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J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4803807" y="27780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I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8087820" y="41015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L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 flipH="1">
            <a:off x="1444926" y="1882021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3497549" y="407197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/>
          <p:cNvSpPr/>
          <p:nvPr/>
        </p:nvSpPr>
        <p:spPr>
          <a:xfrm>
            <a:off x="2643629" y="4080594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/>
          <p:cNvSpPr/>
          <p:nvPr/>
        </p:nvSpPr>
        <p:spPr>
          <a:xfrm>
            <a:off x="49586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/>
          <p:cNvSpPr/>
          <p:nvPr/>
        </p:nvSpPr>
        <p:spPr>
          <a:xfrm>
            <a:off x="7699189" y="4068612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/>
          <p:cNvSpPr/>
          <p:nvPr/>
        </p:nvSpPr>
        <p:spPr>
          <a:xfrm>
            <a:off x="526390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/>
          <p:cNvSpPr/>
          <p:nvPr/>
        </p:nvSpPr>
        <p:spPr>
          <a:xfrm>
            <a:off x="2533797" y="2535075"/>
            <a:ext cx="1834227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422677" y="2544038"/>
            <a:ext cx="1848252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/>
          <p:cNvSpPr/>
          <p:nvPr/>
        </p:nvSpPr>
        <p:spPr>
          <a:xfrm>
            <a:off x="4794677" y="2556367"/>
            <a:ext cx="1550730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/>
          <p:cNvSpPr/>
          <p:nvPr/>
        </p:nvSpPr>
        <p:spPr>
          <a:xfrm>
            <a:off x="6690981" y="2527996"/>
            <a:ext cx="1843426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 58"/>
          <p:cNvSpPr/>
          <p:nvPr/>
        </p:nvSpPr>
        <p:spPr>
          <a:xfrm>
            <a:off x="245551" y="1130159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/>
          <p:cNvSpPr/>
          <p:nvPr/>
        </p:nvSpPr>
        <p:spPr>
          <a:xfrm>
            <a:off x="4662831" y="1113730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35579" y="569719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63319" y="513451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7079" y="471978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605289" y="474889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2548079" y="517252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3489599" y="470847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655519" y="570164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4783259" y="513896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5243909" y="472423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777269" y="512321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10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7698569" y="471293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11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2963814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1197008" y="628700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819746" y="629561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394564" y="629225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2081406" y="62888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1678310" y="62855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F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2487133" y="629413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G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4014922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H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3399165" y="628740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I</a:t>
            </a:r>
          </a:p>
        </p:txBody>
      </p:sp>
      <p:sp>
        <p:nvSpPr>
          <p:cNvPr id="77" name="CuadroTexto 76"/>
          <p:cNvSpPr txBox="1"/>
          <p:nvPr/>
        </p:nvSpPr>
        <p:spPr>
          <a:xfrm>
            <a:off x="3725643" y="62960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J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4422162" y="629265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K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4869377" y="628928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L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357813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 ENTREORDEN</a:t>
            </a:r>
          </a:p>
        </p:txBody>
      </p:sp>
      <p:sp>
        <p:nvSpPr>
          <p:cNvPr id="39" name="Marcador de pie de página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0" name="Marcador de número de diapositiva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846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1" animBg="1"/>
      <p:bldP spid="49" grpId="1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0" grpId="0"/>
      <p:bldP spid="53" grpId="0"/>
      <p:bldP spid="54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37" grpId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630055" y="6769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3746459" y="818492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5156759" y="200134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004415" y="18837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6555079" y="320816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6402735" y="3066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813035" y="424944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rot="5400000">
            <a:off x="2449279" y="94692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rot="5400000">
            <a:off x="1259919" y="240536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449335" y="21319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1271955" y="357845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569079" y="2276930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3359815" y="36776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4159778" y="2019073"/>
            <a:ext cx="866643" cy="10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 rot="5400000">
            <a:off x="4056615" y="30205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5485575" y="41861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70554" y="18294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185354" y="16377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+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476550" y="2723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÷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710490" y="376607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33594" y="318867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998314" y="34163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97179" y="373813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3876812" y="26298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548780" y="1486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x</a:t>
            </a:r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582842" y="3201925"/>
            <a:ext cx="841898" cy="1047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954476" y="3151219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2796056" y="315983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3942796" y="2701153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5269236" y="3740221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7338436" y="379676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5148179" y="2701741"/>
            <a:ext cx="3147255" cy="26096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3840872" y="1649731"/>
            <a:ext cx="4738742" cy="424539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495112" y="1646365"/>
            <a:ext cx="3251347" cy="330204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606759" y="4405207"/>
            <a:ext cx="28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934556" y="3748847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800096" y="376944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3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3898916" y="540761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3922876" y="33107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177436" y="485307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7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5257956" y="434646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6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7339136" y="43670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8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4292314" y="251615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( a </a:t>
            </a:r>
            <a:r>
              <a:rPr lang="mr-IN" sz="2800" dirty="0"/>
              <a:t>–</a:t>
            </a:r>
            <a:r>
              <a:rPr lang="es-ES" sz="2800" dirty="0"/>
              <a:t> b ) x ( c + ( d / e ) )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431421" y="220879"/>
            <a:ext cx="256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ALGORITMO ENTREORDEN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878053" y="610804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x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1157865" y="611666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-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754425" y="612527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1464585" y="612191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2560940" y="611854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+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2260042" y="611517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3339405" y="612379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÷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2962290" y="610804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3683974" y="611706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29" name="Marcador de pie de página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0" name="Marcador de número de diapositiva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01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1983" y="1105887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( a </a:t>
            </a:r>
            <a:r>
              <a:rPr lang="mr-IN" sz="2800" dirty="0"/>
              <a:t>–</a:t>
            </a:r>
            <a:r>
              <a:rPr lang="es-ES" sz="2800" dirty="0"/>
              <a:t> b ) x ( c + ( d / e ) )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247392" y="955062"/>
            <a:ext cx="2887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 a = 6                b = 4</a:t>
            </a:r>
          </a:p>
          <a:p>
            <a:endParaRPr lang="es-ES" sz="2400" i="1" dirty="0"/>
          </a:p>
          <a:p>
            <a:r>
              <a:rPr lang="es-ES" sz="2400" i="1" dirty="0"/>
              <a:t>c = 5                    d = 2</a:t>
            </a:r>
          </a:p>
          <a:p>
            <a:endParaRPr lang="es-ES" sz="2400" i="1" dirty="0"/>
          </a:p>
          <a:p>
            <a:r>
              <a:rPr lang="es-ES" sz="2400" i="1" dirty="0"/>
              <a:t>e = 2                        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13624" y="2918316"/>
            <a:ext cx="36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6   -   4   x   5   +   2   /   2</a:t>
            </a:r>
          </a:p>
        </p:txBody>
      </p:sp>
      <p:sp>
        <p:nvSpPr>
          <p:cNvPr id="19" name="Abrir llave 18"/>
          <p:cNvSpPr/>
          <p:nvPr/>
        </p:nvSpPr>
        <p:spPr>
          <a:xfrm rot="5400000" flipH="1" flipV="1">
            <a:off x="1167676" y="2973581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1040107" y="3936012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       x     5   +   1         </a:t>
            </a:r>
          </a:p>
        </p:txBody>
      </p:sp>
      <p:sp>
        <p:nvSpPr>
          <p:cNvPr id="21" name="Abrir llave 20"/>
          <p:cNvSpPr/>
          <p:nvPr/>
        </p:nvSpPr>
        <p:spPr>
          <a:xfrm rot="5400000" flipH="1" flipV="1">
            <a:off x="3643052" y="2962400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/>
          <p:cNvSpPr/>
          <p:nvPr/>
        </p:nvSpPr>
        <p:spPr>
          <a:xfrm rot="5400000" flipH="1" flipV="1">
            <a:off x="2905449" y="3806352"/>
            <a:ext cx="201997" cy="14279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960403" y="4961220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2         x        6             </a:t>
            </a:r>
          </a:p>
        </p:txBody>
      </p:sp>
      <p:sp>
        <p:nvSpPr>
          <p:cNvPr id="24" name="Abrir llave 23"/>
          <p:cNvSpPr/>
          <p:nvPr/>
        </p:nvSpPr>
        <p:spPr>
          <a:xfrm rot="5400000" flipH="1" flipV="1">
            <a:off x="1991685" y="4432484"/>
            <a:ext cx="190709" cy="2223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04913" y="588069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                 12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75347" y="1818488"/>
            <a:ext cx="2862876" cy="739913"/>
          </a:xfrm>
          <a:prstGeom prst="rect">
            <a:avLst/>
          </a:prstGeom>
          <a:noFill/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960403" y="282222"/>
            <a:ext cx="439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ENTREORDEN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80272" y="1850949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a </a:t>
            </a:r>
            <a:r>
              <a:rPr lang="mr-IN" sz="2800" dirty="0"/>
              <a:t>–</a:t>
            </a:r>
            <a:r>
              <a:rPr lang="es-ES" sz="2800" dirty="0"/>
              <a:t> b  x  c +  d / e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754867" y="5899943"/>
            <a:ext cx="149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ambiguo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4956524" y="2931041"/>
            <a:ext cx="403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6   -   4   x   5   +   2   /   2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960964" y="3958800"/>
            <a:ext cx="403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6   -        20      +       1</a:t>
            </a:r>
          </a:p>
        </p:txBody>
      </p:sp>
      <p:sp>
        <p:nvSpPr>
          <p:cNvPr id="26" name="Abrir llave 25"/>
          <p:cNvSpPr/>
          <p:nvPr/>
        </p:nvSpPr>
        <p:spPr>
          <a:xfrm rot="5400000" flipH="1" flipV="1">
            <a:off x="7903565" y="2985283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Abrir llave 26"/>
          <p:cNvSpPr/>
          <p:nvPr/>
        </p:nvSpPr>
        <p:spPr>
          <a:xfrm rot="5400000" flipH="1" flipV="1">
            <a:off x="6206465" y="2989735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Abrir llave 27"/>
          <p:cNvSpPr/>
          <p:nvPr/>
        </p:nvSpPr>
        <p:spPr>
          <a:xfrm rot="5400000" flipH="1" flipV="1">
            <a:off x="5764962" y="3753959"/>
            <a:ext cx="201997" cy="1658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4977734" y="4961901"/>
            <a:ext cx="403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     -    14      +       1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771294" y="5533487"/>
            <a:ext cx="211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     -    13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1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/>
      <p:bldP spid="4" grpId="0" animBg="1"/>
      <p:bldP spid="15" grpId="0"/>
      <p:bldP spid="5" grpId="0"/>
      <p:bldP spid="17" grpId="0"/>
      <p:bldP spid="18" grpId="0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73664" y="547263"/>
            <a:ext cx="767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Sea un conjunto A  y   T una </a:t>
            </a:r>
            <a:r>
              <a:rPr lang="es-ES" sz="2800" b="1" i="1" dirty="0"/>
              <a:t>relación</a:t>
            </a:r>
            <a:r>
              <a:rPr lang="es-ES" sz="2800" dirty="0"/>
              <a:t> definida en 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31913" y="1330192"/>
            <a:ext cx="8304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    T   es un </a:t>
            </a:r>
            <a:r>
              <a:rPr lang="es-ES" sz="2800" i="1" dirty="0"/>
              <a:t>árbol</a:t>
            </a:r>
            <a:r>
              <a:rPr lang="es-ES" sz="2800" dirty="0"/>
              <a:t> (T,</a:t>
            </a:r>
            <a:r>
              <a:rPr lang="es-ES" sz="2800" i="1" dirty="0"/>
              <a:t>v</a:t>
            </a:r>
            <a:r>
              <a:rPr lang="es-ES" sz="2800" i="1" baseline="-25000" dirty="0"/>
              <a:t>0</a:t>
            </a:r>
            <a:r>
              <a:rPr lang="es-ES" sz="2800" dirty="0"/>
              <a:t>) en A,   si existe un vértice v</a:t>
            </a:r>
            <a:r>
              <a:rPr lang="es-ES" sz="2800" baseline="-25000" dirty="0"/>
              <a:t>0</a:t>
            </a:r>
            <a:r>
              <a:rPr lang="es-ES" sz="2800" dirty="0"/>
              <a:t> en A </a:t>
            </a:r>
          </a:p>
          <a:p>
            <a:r>
              <a:rPr lang="es-ES" sz="2800" dirty="0"/>
              <a:t>          con la propiedad que: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81811" y="2509779"/>
            <a:ext cx="8083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1) Existe una única trayectoria en T  de </a:t>
            </a:r>
            <a:r>
              <a:rPr lang="es-ES" sz="2800" i="1" dirty="0"/>
              <a:t>v</a:t>
            </a:r>
            <a:r>
              <a:rPr lang="es-ES" sz="2800" baseline="-25000" dirty="0"/>
              <a:t>0</a:t>
            </a:r>
            <a:r>
              <a:rPr lang="es-ES" sz="2800" dirty="0"/>
              <a:t>  a cualquier otro vértice </a:t>
            </a:r>
            <a:r>
              <a:rPr lang="es-ES" sz="2800" i="1" dirty="0"/>
              <a:t>v</a:t>
            </a:r>
            <a:r>
              <a:rPr lang="es-ES" sz="2800" dirty="0"/>
              <a:t> en 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90653" y="3593874"/>
            <a:ext cx="754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2) No existe trayectoria de </a:t>
            </a:r>
            <a:r>
              <a:rPr lang="es-ES" sz="2800" i="1" dirty="0"/>
              <a:t>v</a:t>
            </a:r>
            <a:r>
              <a:rPr lang="es-ES" sz="2800" baseline="-25000" dirty="0"/>
              <a:t>0</a:t>
            </a:r>
            <a:r>
              <a:rPr lang="es-ES" sz="2800" dirty="0"/>
              <a:t>  a   </a:t>
            </a:r>
            <a:r>
              <a:rPr lang="es-ES" sz="2800" i="1" dirty="0"/>
              <a:t>v</a:t>
            </a:r>
            <a:r>
              <a:rPr lang="es-ES" sz="2800" baseline="-25000" dirty="0"/>
              <a:t>0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99494" y="4284197"/>
            <a:ext cx="7856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3)  </a:t>
            </a:r>
            <a:r>
              <a:rPr lang="es-ES" sz="2800" i="1" dirty="0"/>
              <a:t>v</a:t>
            </a:r>
            <a:r>
              <a:rPr lang="es-ES" sz="2800" baseline="-25000" dirty="0"/>
              <a:t>0</a:t>
            </a:r>
            <a:r>
              <a:rPr lang="es-ES" sz="2800" dirty="0"/>
              <a:t>  es único y es llamado </a:t>
            </a:r>
            <a:r>
              <a:rPr lang="es-ES" sz="2800" i="1" dirty="0"/>
              <a:t>raíz del árbol  T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72632" y="5019999"/>
            <a:ext cx="7856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4)  Si escribimos (T, </a:t>
            </a:r>
            <a:r>
              <a:rPr lang="es-ES" sz="2800" i="1" dirty="0"/>
              <a:t>v</a:t>
            </a:r>
            <a:r>
              <a:rPr lang="es-ES" sz="2800" baseline="-25000" dirty="0"/>
              <a:t>0</a:t>
            </a:r>
            <a:r>
              <a:rPr lang="es-ES" sz="2800" dirty="0"/>
              <a:t>) , designamos el árbol T con raíz </a:t>
            </a:r>
            <a:r>
              <a:rPr lang="es-ES" sz="2800" i="1" dirty="0"/>
              <a:t>v</a:t>
            </a:r>
            <a:r>
              <a:rPr lang="es-ES" sz="2800" baseline="-25000" dirty="0"/>
              <a:t>0</a:t>
            </a:r>
            <a:r>
              <a:rPr lang="es-ES" sz="2800" dirty="0"/>
              <a:t> sobre un conjunto A; un elemento </a:t>
            </a:r>
            <a:r>
              <a:rPr lang="es-ES" sz="2800" i="1" dirty="0"/>
              <a:t>v</a:t>
            </a:r>
            <a:r>
              <a:rPr lang="es-ES" sz="2800" dirty="0"/>
              <a:t> de A, es un </a:t>
            </a:r>
            <a:r>
              <a:rPr lang="es-ES" sz="2800" i="1" dirty="0"/>
              <a:t>vértice en </a:t>
            </a:r>
            <a:r>
              <a:rPr lang="es-ES" sz="2800" dirty="0"/>
              <a:t>T</a:t>
            </a:r>
            <a:r>
              <a:rPr lang="es-ES" sz="2800" i="1" dirty="0"/>
              <a:t>.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3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 POSORDEN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78231" y="2760177"/>
            <a:ext cx="4420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PASO 3:  Visite  </a:t>
            </a:r>
            <a:r>
              <a:rPr lang="es-ES" sz="2800" i="1" dirty="0"/>
              <a:t>v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074890" y="918939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PASO 1:  Si existe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L</a:t>
            </a:r>
            <a:r>
              <a:rPr lang="es-ES" sz="2800" i="1" baseline="-25000" dirty="0"/>
              <a:t> </a:t>
            </a:r>
            <a:r>
              <a:rPr lang="es-ES" sz="2800" dirty="0"/>
              <a:t>,</a:t>
            </a:r>
            <a:r>
              <a:rPr lang="es-ES" sz="2800" i="1" dirty="0"/>
              <a:t> </a:t>
            </a:r>
            <a:r>
              <a:rPr lang="es-ES" sz="2800" dirty="0"/>
              <a:t>entonces aplique este algoritmo  </a:t>
            </a:r>
          </a:p>
          <a:p>
            <a:r>
              <a:rPr lang="es-ES" sz="2800" dirty="0"/>
              <a:t>                  a  (T(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L</a:t>
            </a:r>
            <a:r>
              <a:rPr lang="es-ES" sz="2800" dirty="0"/>
              <a:t>),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L</a:t>
            </a:r>
            <a:r>
              <a:rPr lang="es-ES" sz="2800" dirty="0"/>
              <a:t>)</a:t>
            </a:r>
            <a:r>
              <a:rPr lang="es-ES" sz="2800" i="1" dirty="0"/>
              <a:t>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1550" y="1910793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PASO 2:  Si existe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R</a:t>
            </a:r>
            <a:r>
              <a:rPr lang="es-ES" sz="2800" i="1" baseline="-25000" dirty="0"/>
              <a:t> </a:t>
            </a:r>
            <a:r>
              <a:rPr lang="es-ES" sz="2800" dirty="0"/>
              <a:t>,</a:t>
            </a:r>
            <a:r>
              <a:rPr lang="es-ES" sz="2800" i="1" dirty="0"/>
              <a:t> </a:t>
            </a:r>
            <a:r>
              <a:rPr lang="es-ES" sz="2800" dirty="0"/>
              <a:t>entonces aplique este algoritmo  </a:t>
            </a:r>
          </a:p>
          <a:p>
            <a:r>
              <a:rPr lang="es-ES" sz="2800" dirty="0"/>
              <a:t>                  a  (T(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R</a:t>
            </a:r>
            <a:r>
              <a:rPr lang="es-ES" sz="2800" dirty="0"/>
              <a:t>), </a:t>
            </a:r>
            <a:r>
              <a:rPr lang="es-ES" sz="2800" i="1" dirty="0" err="1"/>
              <a:t>v</a:t>
            </a:r>
            <a:r>
              <a:rPr lang="es-ES" sz="2800" i="1" baseline="-25000" dirty="0" err="1"/>
              <a:t>R</a:t>
            </a:r>
            <a:r>
              <a:rPr lang="es-ES" sz="2800" dirty="0"/>
              <a:t>)</a:t>
            </a:r>
            <a:r>
              <a:rPr lang="es-ES" sz="2800" i="1" dirty="0"/>
              <a:t> 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29110" y="3333324"/>
            <a:ext cx="806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Fin del algoritmo</a:t>
            </a:r>
            <a:r>
              <a:rPr lang="es-ES" sz="2800" i="1" dirty="0"/>
              <a:t> </a:t>
            </a:r>
            <a:endParaRPr lang="es-ES" sz="2800" dirty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1071550" y="4068849"/>
            <a:ext cx="7338654" cy="23963"/>
          </a:xfrm>
          <a:prstGeom prst="line">
            <a:avLst/>
          </a:prstGeom>
          <a:ln w="38100" cmpd="sng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98526" y="5713980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3. Visite la raíz.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907166" y="4523340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1. Busque en el sub árbol izquierdo, si existe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03826" y="5126361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2. Busque en el sub árbol derecho, si existe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033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498565" y="6409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4614969" y="78254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6025269" y="196539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872925" y="184779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392069" y="3157315"/>
            <a:ext cx="690476" cy="1346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7271245" y="30306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8034625" y="45010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3029626" y="783043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922505" y="17365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904470" y="2980999"/>
            <a:ext cx="477340" cy="1522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1349785" y="28355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843285" y="448571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026896" y="1886354"/>
            <a:ext cx="523166" cy="128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3497545" y="3174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877565" y="45849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3601969" y="3315998"/>
            <a:ext cx="347420" cy="1288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3185388" y="3316495"/>
            <a:ext cx="340842" cy="128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3131465" y="4569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>
            <a:endCxn id="22" idx="2"/>
          </p:cNvCxnSpPr>
          <p:nvPr/>
        </p:nvCxnSpPr>
        <p:spPr>
          <a:xfrm flipH="1">
            <a:off x="4947672" y="1983127"/>
            <a:ext cx="947259" cy="132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4875790" y="33005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515485" y="4677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4979022" y="3414067"/>
            <a:ext cx="596367" cy="1273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4368024" y="2392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939064" y="12543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6053864" y="160180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7345060" y="26876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K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1111424" y="24457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03264" y="286516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E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92944" y="40719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845184" y="41678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889489" y="4157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G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5566689" y="41694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J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4803807" y="27780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I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8087820" y="41015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L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 flipH="1">
            <a:off x="1444926" y="1882021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3497549" y="407197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/>
          <p:cNvSpPr/>
          <p:nvPr/>
        </p:nvSpPr>
        <p:spPr>
          <a:xfrm>
            <a:off x="2643629" y="4080594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/>
          <p:cNvSpPr/>
          <p:nvPr/>
        </p:nvSpPr>
        <p:spPr>
          <a:xfrm>
            <a:off x="49586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/>
          <p:cNvSpPr/>
          <p:nvPr/>
        </p:nvSpPr>
        <p:spPr>
          <a:xfrm>
            <a:off x="7699189" y="4068612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/>
          <p:cNvSpPr/>
          <p:nvPr/>
        </p:nvSpPr>
        <p:spPr>
          <a:xfrm>
            <a:off x="526390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/>
          <p:cNvSpPr/>
          <p:nvPr/>
        </p:nvSpPr>
        <p:spPr>
          <a:xfrm>
            <a:off x="2533797" y="2512989"/>
            <a:ext cx="1834227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422677" y="2521952"/>
            <a:ext cx="1848252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/>
          <p:cNvSpPr/>
          <p:nvPr/>
        </p:nvSpPr>
        <p:spPr>
          <a:xfrm>
            <a:off x="4794677" y="2534281"/>
            <a:ext cx="1550730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/>
          <p:cNvSpPr/>
          <p:nvPr/>
        </p:nvSpPr>
        <p:spPr>
          <a:xfrm>
            <a:off x="6690981" y="2505910"/>
            <a:ext cx="1843426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 58"/>
          <p:cNvSpPr/>
          <p:nvPr/>
        </p:nvSpPr>
        <p:spPr>
          <a:xfrm>
            <a:off x="245551" y="1004958"/>
            <a:ext cx="4205093" cy="5179390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/>
          <p:cNvSpPr/>
          <p:nvPr/>
        </p:nvSpPr>
        <p:spPr>
          <a:xfrm>
            <a:off x="4662831" y="1004958"/>
            <a:ext cx="4205093" cy="5176024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35579" y="571928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63319" y="513451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7079" y="471978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531309" y="514341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2634389" y="4716355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3489599" y="470847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655519" y="572373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11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4783259" y="513896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5243909" y="472423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777269" y="512321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10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7698569" y="471293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421490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2367566" y="628700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819746" y="629561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394564" y="629225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1937847" y="62888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1192418" y="62855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F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1537435" y="629413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G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4059094" y="6289428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H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3074797" y="6287403"/>
            <a:ext cx="3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I</a:t>
            </a:r>
          </a:p>
        </p:txBody>
      </p:sp>
      <p:sp>
        <p:nvSpPr>
          <p:cNvPr id="77" name="CuadroTexto 76"/>
          <p:cNvSpPr txBox="1"/>
          <p:nvPr/>
        </p:nvSpPr>
        <p:spPr>
          <a:xfrm>
            <a:off x="2766069" y="6296019"/>
            <a:ext cx="326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J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3704367" y="629265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K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3378572" y="628928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L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 POSORDEN</a:t>
            </a:r>
          </a:p>
        </p:txBody>
      </p:sp>
      <p:sp>
        <p:nvSpPr>
          <p:cNvPr id="39" name="Marcador de pie de página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0" name="Marcador de número de diapositiva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644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0" grpId="0"/>
      <p:bldP spid="53" grpId="0"/>
      <p:bldP spid="54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3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630055" y="6769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3746459" y="818492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5156759" y="200134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004415" y="18837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6555079" y="320816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6402735" y="3066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813035" y="424944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rot="5400000">
            <a:off x="2449279" y="94692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rot="5400000">
            <a:off x="1259919" y="240536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449335" y="21319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1271955" y="357845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569079" y="2276930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3359815" y="36776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4159778" y="2019073"/>
            <a:ext cx="866643" cy="10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 rot="5400000">
            <a:off x="4056615" y="30205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5485575" y="41861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70554" y="18294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185354" y="16377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+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476550" y="2723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÷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710490" y="376607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33594" y="318867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998314" y="34163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97179" y="373813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3876812" y="26298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548780" y="1486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x</a:t>
            </a:r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582842" y="3201925"/>
            <a:ext cx="841898" cy="1047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954476" y="3151219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2796056" y="315983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3942796" y="2701153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5269236" y="3740221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7338436" y="379676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5148179" y="2701741"/>
            <a:ext cx="3147255" cy="26096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3862958" y="1671817"/>
            <a:ext cx="4738742" cy="424539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495112" y="1668451"/>
            <a:ext cx="3251347" cy="330204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/>
          <p:cNvSpPr txBox="1"/>
          <p:nvPr/>
        </p:nvSpPr>
        <p:spPr>
          <a:xfrm>
            <a:off x="2905052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x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895300" y="622709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-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80802" y="623570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508742" y="623234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2583026" y="62289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+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1222000" y="622560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2262726" y="623422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÷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1548786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1960028" y="622749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965085" y="3706316"/>
            <a:ext cx="28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2826728" y="3750468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583249" y="4532922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3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3951976" y="3310127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5272931" y="4343562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7329422" y="4368662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6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5223928" y="4802938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7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3929812" y="5429172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8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4352054" y="6218475"/>
            <a:ext cx="383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Escritura polaca inversa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4292314" y="251615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( a </a:t>
            </a:r>
            <a:r>
              <a:rPr lang="mr-IN" sz="2800" dirty="0"/>
              <a:t>–</a:t>
            </a:r>
            <a:r>
              <a:rPr lang="es-ES" sz="2800" dirty="0"/>
              <a:t> b ) x ( c + ( d / e ) )</a:t>
            </a:r>
          </a:p>
        </p:txBody>
      </p:sp>
      <p:sp>
        <p:nvSpPr>
          <p:cNvPr id="29" name="Marcador de pie de página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0" name="Marcador de número de diapositiva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1" animBg="1"/>
      <p:bldP spid="34" grpId="1" animBg="1"/>
      <p:bldP spid="35" grpId="1" animBg="1"/>
      <p:bldP spid="36" grpId="1" animBg="1"/>
      <p:bldP spid="37" grpId="2" animBg="1"/>
      <p:bldP spid="38" grpId="0" animBg="1"/>
      <p:bldP spid="39" grpId="0" animBg="1"/>
      <p:bldP spid="40" grpId="0"/>
      <p:bldP spid="41" grpId="0"/>
      <p:bldP spid="42" grpId="1"/>
      <p:bldP spid="43" grpId="0"/>
      <p:bldP spid="44" grpId="0"/>
      <p:bldP spid="45" grpId="0"/>
      <p:bldP spid="46" grpId="0"/>
      <p:bldP spid="47" grpId="1"/>
      <p:bldP spid="48" grpId="0"/>
      <p:bldP spid="53" grpId="0"/>
      <p:bldP spid="54" grpId="0"/>
      <p:bldP spid="55" grpId="1"/>
      <p:bldP spid="56" grpId="0"/>
      <p:bldP spid="57" grpId="1"/>
      <p:bldP spid="58" grpId="2"/>
      <p:bldP spid="59" grpId="1"/>
      <p:bldP spid="60" grpId="1"/>
      <p:bldP spid="6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1983" y="1119998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( a </a:t>
            </a:r>
            <a:r>
              <a:rPr lang="mr-IN" sz="2800" dirty="0"/>
              <a:t>–</a:t>
            </a:r>
            <a:r>
              <a:rPr lang="es-ES" sz="2800" dirty="0"/>
              <a:t> b ) x ( c + ( d / e ) )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813010" y="1931408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   b  -   c   d   e   /   +  x  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247392" y="1289727"/>
            <a:ext cx="2887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 a = 6                b = 4</a:t>
            </a:r>
          </a:p>
          <a:p>
            <a:endParaRPr lang="es-ES" sz="2400" i="1" dirty="0"/>
          </a:p>
          <a:p>
            <a:r>
              <a:rPr lang="es-ES" sz="2400" i="1" dirty="0"/>
              <a:t>c = 5                    d = 2</a:t>
            </a:r>
          </a:p>
          <a:p>
            <a:endParaRPr lang="es-ES" sz="2400" i="1" dirty="0"/>
          </a:p>
          <a:p>
            <a:r>
              <a:rPr lang="es-ES" sz="2400" i="1" dirty="0"/>
              <a:t>e = 2                        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13624" y="2932427"/>
            <a:ext cx="36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6   4   -   5   2   2   /   +   x</a:t>
            </a:r>
          </a:p>
        </p:txBody>
      </p:sp>
      <p:sp>
        <p:nvSpPr>
          <p:cNvPr id="19" name="Abrir llave 18"/>
          <p:cNvSpPr/>
          <p:nvPr/>
        </p:nvSpPr>
        <p:spPr>
          <a:xfrm rot="5400000" flipH="1" flipV="1">
            <a:off x="1167676" y="2987692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1040107" y="395012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        5        1       +     x  </a:t>
            </a:r>
          </a:p>
        </p:txBody>
      </p:sp>
      <p:sp>
        <p:nvSpPr>
          <p:cNvPr id="21" name="Abrir llave 20"/>
          <p:cNvSpPr/>
          <p:nvPr/>
        </p:nvSpPr>
        <p:spPr>
          <a:xfrm rot="5400000" flipH="1" flipV="1">
            <a:off x="2847956" y="2976511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/>
          <p:cNvSpPr/>
          <p:nvPr/>
        </p:nvSpPr>
        <p:spPr>
          <a:xfrm rot="5400000" flipH="1" flipV="1">
            <a:off x="2679730" y="3534551"/>
            <a:ext cx="201996" cy="199973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960403" y="4975331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2                 6                x</a:t>
            </a:r>
          </a:p>
        </p:txBody>
      </p:sp>
      <p:sp>
        <p:nvSpPr>
          <p:cNvPr id="24" name="Abrir llave 23"/>
          <p:cNvSpPr/>
          <p:nvPr/>
        </p:nvSpPr>
        <p:spPr>
          <a:xfrm rot="5400000" flipH="1" flipV="1">
            <a:off x="2560275" y="3878006"/>
            <a:ext cx="201994" cy="3371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957063" y="603836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                 12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28870" y="1832599"/>
            <a:ext cx="3544956" cy="739913"/>
          </a:xfrm>
          <a:prstGeom prst="rect">
            <a:avLst/>
          </a:prstGeom>
          <a:noFill/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767032" y="284078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 POSORDEN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857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n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940" y="4503478"/>
            <a:ext cx="584200" cy="46990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30" y="4499026"/>
            <a:ext cx="584200" cy="46990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50" y="3532912"/>
            <a:ext cx="584200" cy="4699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95144" y="142533"/>
            <a:ext cx="31915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Ejercicios: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046884"/>
              </p:ext>
            </p:extLst>
          </p:nvPr>
        </p:nvGraphicFramePr>
        <p:xfrm>
          <a:off x="-4516910" y="1627426"/>
          <a:ext cx="17595212" cy="579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397500" imgH="177800" progId="Word.Document.12">
                  <p:embed/>
                </p:oleObj>
              </mc:Choice>
              <mc:Fallback>
                <p:oleObj name="Documento" r:id="rId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516910" y="1627426"/>
                        <a:ext cx="17595212" cy="579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2601550" y="234250"/>
            <a:ext cx="63128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Construya un árbol para la siguiente operación lógica e implemente su recorrido en los tres sentidos</a:t>
            </a:r>
          </a:p>
        </p:txBody>
      </p:sp>
      <p:sp>
        <p:nvSpPr>
          <p:cNvPr id="7" name="Elipse 6"/>
          <p:cNvSpPr/>
          <p:nvPr/>
        </p:nvSpPr>
        <p:spPr>
          <a:xfrm>
            <a:off x="4353124" y="273895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/>
          <p:cNvCxnSpPr>
            <a:stCxn id="7" idx="5"/>
            <a:endCxn id="9" idx="1"/>
          </p:cNvCxnSpPr>
          <p:nvPr/>
        </p:nvCxnSpPr>
        <p:spPr>
          <a:xfrm>
            <a:off x="4475834" y="2871903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5374108" y="384638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6242364" y="48194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>
            <a:stCxn id="7" idx="3"/>
          </p:cNvCxnSpPr>
          <p:nvPr/>
        </p:nvCxnSpPr>
        <p:spPr>
          <a:xfrm flipH="1">
            <a:off x="3506032" y="2871903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3415350" y="384064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3423351" y="505883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2627387" y="603637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4620052" y="600265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5297397" y="3306499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500864" y="605155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cxnSp>
        <p:nvCxnSpPr>
          <p:cNvPr id="28" name="Conector recto de flecha 27"/>
          <p:cNvCxnSpPr/>
          <p:nvPr/>
        </p:nvCxnSpPr>
        <p:spPr>
          <a:xfrm>
            <a:off x="3488398" y="4008364"/>
            <a:ext cx="0" cy="109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5531558" y="4015971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 flipH="1">
            <a:off x="4705315" y="4015919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 flipH="1">
            <a:off x="2721355" y="521219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 rot="5400000">
            <a:off x="4606951" y="483693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3569684" y="5201206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/>
          <p:cNvSpPr/>
          <p:nvPr/>
        </p:nvSpPr>
        <p:spPr>
          <a:xfrm rot="5400000">
            <a:off x="4288282" y="599788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4180007" y="599079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47" name="CuadroTexto 46"/>
          <p:cNvSpPr txBox="1"/>
          <p:nvPr/>
        </p:nvSpPr>
        <p:spPr>
          <a:xfrm flipV="1">
            <a:off x="2832592" y="4739705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53" name="Conector recto de flecha 52"/>
          <p:cNvCxnSpPr>
            <a:endCxn id="17" idx="0"/>
          </p:cNvCxnSpPr>
          <p:nvPr/>
        </p:nvCxnSpPr>
        <p:spPr>
          <a:xfrm>
            <a:off x="4688848" y="4937491"/>
            <a:ext cx="3086" cy="1065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6239722" y="599478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6" name="Conector recto de flecha 55"/>
          <p:cNvCxnSpPr>
            <a:endCxn id="55" idx="0"/>
          </p:cNvCxnSpPr>
          <p:nvPr/>
        </p:nvCxnSpPr>
        <p:spPr>
          <a:xfrm>
            <a:off x="6308518" y="4929614"/>
            <a:ext cx="3086" cy="1065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4564414" y="60313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6157247" y="598291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cxnSp>
        <p:nvCxnSpPr>
          <p:cNvPr id="59" name="Conector recto de flecha 58"/>
          <p:cNvCxnSpPr/>
          <p:nvPr/>
        </p:nvCxnSpPr>
        <p:spPr>
          <a:xfrm>
            <a:off x="4174471" y="2594297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291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95144" y="352473"/>
            <a:ext cx="31915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Ejercicios:</a:t>
            </a:r>
          </a:p>
        </p:txBody>
      </p:sp>
      <p:sp>
        <p:nvSpPr>
          <p:cNvPr id="3" name="Elipse 2"/>
          <p:cNvSpPr/>
          <p:nvPr/>
        </p:nvSpPr>
        <p:spPr>
          <a:xfrm>
            <a:off x="3773614" y="238141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>
            <a:stCxn id="3" idx="5"/>
            <a:endCxn id="6" idx="1"/>
          </p:cNvCxnSpPr>
          <p:nvPr/>
        </p:nvCxnSpPr>
        <p:spPr>
          <a:xfrm>
            <a:off x="3896324" y="2514362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4794598" y="348884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5662854" y="44618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6532047" y="540178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/>
          <p:cNvCxnSpPr>
            <a:stCxn id="3" idx="3"/>
          </p:cNvCxnSpPr>
          <p:nvPr/>
        </p:nvCxnSpPr>
        <p:spPr>
          <a:xfrm flipH="1">
            <a:off x="2926522" y="2514362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 rot="5400000">
            <a:off x="2835840" y="348310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2067051" y="445471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1271087" y="543225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 rot="5400000">
            <a:off x="3643138" y="444847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4903642" y="54355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2523317" y="320265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920322" y="32318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802927" y="41078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6664952" y="513641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1033594" y="50035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4072899" y="446928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k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5015281" y="53361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j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347297" y="43651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i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648167" y="193043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cxnSp>
        <p:nvCxnSpPr>
          <p:cNvPr id="33" name="Conector recto de flecha 32"/>
          <p:cNvCxnSpPr/>
          <p:nvPr/>
        </p:nvCxnSpPr>
        <p:spPr>
          <a:xfrm>
            <a:off x="2944424" y="3649589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H="1">
            <a:off x="2151310" y="3638494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4952048" y="3658430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 flipH="1">
            <a:off x="4125805" y="3658378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H="1">
            <a:off x="1365055" y="4608076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1815445" y="40516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41" name="Elipse 40"/>
          <p:cNvSpPr/>
          <p:nvPr/>
        </p:nvSpPr>
        <p:spPr>
          <a:xfrm rot="5400000">
            <a:off x="4027441" y="447939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recto de flecha 41"/>
          <p:cNvCxnSpPr/>
          <p:nvPr/>
        </p:nvCxnSpPr>
        <p:spPr>
          <a:xfrm>
            <a:off x="5800157" y="4594883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 flipH="1">
            <a:off x="4996000" y="461691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2213384" y="4597085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 rot="5400000">
            <a:off x="2931982" y="53937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3057977" y="53126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h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4384807" y="556917"/>
            <a:ext cx="44566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Efectúe búsqueda PREORDEN, ENTREORDEN Y POSORDEN en el árbol presentado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0428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10" y="5630747"/>
            <a:ext cx="584200" cy="4699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940" y="2574376"/>
            <a:ext cx="584200" cy="4699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30" y="2569924"/>
            <a:ext cx="584200" cy="469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50" y="1603810"/>
            <a:ext cx="584200" cy="4699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4353124" y="80985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>
            <a:stCxn id="5" idx="5"/>
            <a:endCxn id="7" idx="1"/>
          </p:cNvCxnSpPr>
          <p:nvPr/>
        </p:nvCxnSpPr>
        <p:spPr>
          <a:xfrm>
            <a:off x="4475834" y="942801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5374108" y="19172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242364" y="289031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>
            <a:stCxn id="5" idx="3"/>
          </p:cNvCxnSpPr>
          <p:nvPr/>
        </p:nvCxnSpPr>
        <p:spPr>
          <a:xfrm flipH="1">
            <a:off x="3506032" y="942801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 rot="5400000">
            <a:off x="3415350" y="191154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 rot="5400000">
            <a:off x="2646561" y="312973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1838267" y="410727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4126852" y="411054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5297397" y="1377397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736404" y="41347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H="1">
            <a:off x="2734162" y="2061309"/>
            <a:ext cx="716080" cy="1101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5531558" y="2086869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H="1">
            <a:off x="4705315" y="208681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1932235" y="3283095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4606951" y="290783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2780564" y="3272104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3499162" y="406878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415547" y="40740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24" name="CuadroTexto 23"/>
          <p:cNvSpPr txBox="1"/>
          <p:nvPr/>
        </p:nvSpPr>
        <p:spPr>
          <a:xfrm flipV="1">
            <a:off x="1658552" y="4907453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25" name="Conector recto de flecha 24"/>
          <p:cNvCxnSpPr/>
          <p:nvPr/>
        </p:nvCxnSpPr>
        <p:spPr>
          <a:xfrm flipH="1">
            <a:off x="4201692" y="3008389"/>
            <a:ext cx="487157" cy="1126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5808172" y="41026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907896" y="3000512"/>
            <a:ext cx="388293" cy="1114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4021894" y="413923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5614727" y="411545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cxnSp>
        <p:nvCxnSpPr>
          <p:cNvPr id="33" name="Conector recto de flecha 32"/>
          <p:cNvCxnSpPr/>
          <p:nvPr/>
        </p:nvCxnSpPr>
        <p:spPr>
          <a:xfrm>
            <a:off x="4174471" y="670973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864651" y="5148875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Imagen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30" y="5015314"/>
            <a:ext cx="584200" cy="46990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 flipV="1">
            <a:off x="1974754" y="2843344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2210004" y="48499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2475507" y="486111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40" y="5075248"/>
            <a:ext cx="584200" cy="4699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30" y="5046832"/>
            <a:ext cx="584200" cy="469900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2769253" y="4833758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3590694" y="4901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4320967" y="49131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45" name="CuadroTexto 44"/>
          <p:cNvSpPr txBox="1"/>
          <p:nvPr/>
        </p:nvSpPr>
        <p:spPr>
          <a:xfrm flipV="1">
            <a:off x="1309404" y="5455259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4518900" y="5727660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805004" y="5397797"/>
            <a:ext cx="40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1183395" y="540892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80" y="5623054"/>
            <a:ext cx="584200" cy="46990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403" y="5594638"/>
            <a:ext cx="584200" cy="46990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4036063" y="5429492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2628954" y="544948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346897" y="546095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55" name="CuadroTexto 54"/>
          <p:cNvSpPr txBox="1"/>
          <p:nvPr/>
        </p:nvSpPr>
        <p:spPr>
          <a:xfrm flipV="1">
            <a:off x="1333336" y="6030395"/>
            <a:ext cx="5090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56" name="Conector recto de flecha 55"/>
          <p:cNvCxnSpPr/>
          <p:nvPr/>
        </p:nvCxnSpPr>
        <p:spPr>
          <a:xfrm>
            <a:off x="2193741" y="6307763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Imagen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6" y="6162220"/>
            <a:ext cx="584200" cy="469900"/>
          </a:xfrm>
          <a:prstGeom prst="rect">
            <a:avLst/>
          </a:prstGeom>
        </p:spPr>
      </p:pic>
      <p:sp>
        <p:nvSpPr>
          <p:cNvPr id="58" name="CuadroTexto 57"/>
          <p:cNvSpPr txBox="1"/>
          <p:nvPr/>
        </p:nvSpPr>
        <p:spPr>
          <a:xfrm>
            <a:off x="1183870" y="6020861"/>
            <a:ext cx="3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1748873" y="6020004"/>
            <a:ext cx="4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3631123" y="6028592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3263662" y="6066952"/>
            <a:ext cx="448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4556995" y="60882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pic>
        <p:nvPicPr>
          <p:cNvPr id="69" name="Imagen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36" y="6199058"/>
            <a:ext cx="584200" cy="469900"/>
          </a:xfrm>
          <a:prstGeom prst="rect">
            <a:avLst/>
          </a:prstGeom>
        </p:spPr>
      </p:pic>
      <p:pic>
        <p:nvPicPr>
          <p:cNvPr id="70" name="Imagen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493" y="6179452"/>
            <a:ext cx="584200" cy="469900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6203789" y="4916537"/>
            <a:ext cx="288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PREORDEN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6200968" y="5464045"/>
            <a:ext cx="288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POSORDEN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5266821" y="6039775"/>
            <a:ext cx="358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ENTREORDEN  (ambigua)</a:t>
            </a:r>
          </a:p>
        </p:txBody>
      </p:sp>
      <p:sp>
        <p:nvSpPr>
          <p:cNvPr id="31" name="Marcador de pie de página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2" name="Marcador de número de diapositiva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517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6123" y="364455"/>
            <a:ext cx="31915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Ejercicios:</a:t>
            </a:r>
          </a:p>
        </p:txBody>
      </p:sp>
      <p:sp>
        <p:nvSpPr>
          <p:cNvPr id="3" name="Elipse 2"/>
          <p:cNvSpPr/>
          <p:nvPr/>
        </p:nvSpPr>
        <p:spPr>
          <a:xfrm>
            <a:off x="2492626" y="10633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>
            <a:stCxn id="3" idx="5"/>
            <a:endCxn id="6" idx="1"/>
          </p:cNvCxnSpPr>
          <p:nvPr/>
        </p:nvCxnSpPr>
        <p:spPr>
          <a:xfrm>
            <a:off x="2615336" y="1196342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13610" y="217082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4381866" y="314385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5251059" y="408376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/>
          <p:cNvCxnSpPr>
            <a:stCxn id="3" idx="3"/>
          </p:cNvCxnSpPr>
          <p:nvPr/>
        </p:nvCxnSpPr>
        <p:spPr>
          <a:xfrm flipH="1">
            <a:off x="1645534" y="1196342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 rot="5400000">
            <a:off x="1554852" y="216508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786063" y="313669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 rot="5400000">
            <a:off x="2638225" y="320775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3622654" y="41175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242329" y="188463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639334" y="19137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521939" y="278986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6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5383964" y="38183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10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3734293" y="40181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9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784104" y="308030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67179" y="61241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cxnSp>
        <p:nvCxnSpPr>
          <p:cNvPr id="33" name="Conector recto de flecha 32"/>
          <p:cNvCxnSpPr/>
          <p:nvPr/>
        </p:nvCxnSpPr>
        <p:spPr>
          <a:xfrm>
            <a:off x="1696565" y="2287397"/>
            <a:ext cx="972954" cy="964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H="1">
            <a:off x="870322" y="2320474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3671060" y="2340410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534457" y="273367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cxnSp>
        <p:nvCxnSpPr>
          <p:cNvPr id="42" name="Conector recto de flecha 41"/>
          <p:cNvCxnSpPr/>
          <p:nvPr/>
        </p:nvCxnSpPr>
        <p:spPr>
          <a:xfrm>
            <a:off x="4519169" y="3276863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 flipH="1">
            <a:off x="3715012" y="329889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932396" y="3279065"/>
            <a:ext cx="616457" cy="630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 rot="5400000">
            <a:off x="1485349" y="386592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1147538" y="378485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7</a:t>
            </a:r>
          </a:p>
        </p:txBody>
      </p:sp>
      <p:sp>
        <p:nvSpPr>
          <p:cNvPr id="37" name="Elipse 36"/>
          <p:cNvSpPr/>
          <p:nvPr/>
        </p:nvSpPr>
        <p:spPr>
          <a:xfrm>
            <a:off x="4470763" y="504291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4582402" y="49435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12</a:t>
            </a:r>
          </a:p>
        </p:txBody>
      </p:sp>
      <p:cxnSp>
        <p:nvCxnSpPr>
          <p:cNvPr id="48" name="Conector recto de flecha 47"/>
          <p:cNvCxnSpPr/>
          <p:nvPr/>
        </p:nvCxnSpPr>
        <p:spPr>
          <a:xfrm flipH="1">
            <a:off x="4563121" y="422430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/>
          <p:nvPr/>
        </p:nvCxnSpPr>
        <p:spPr>
          <a:xfrm flipH="1">
            <a:off x="2100869" y="3334228"/>
            <a:ext cx="568766" cy="681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ipse 49"/>
          <p:cNvSpPr/>
          <p:nvPr/>
        </p:nvSpPr>
        <p:spPr>
          <a:xfrm>
            <a:off x="1997723" y="395743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CuadroTexto 50"/>
          <p:cNvSpPr txBox="1"/>
          <p:nvPr/>
        </p:nvSpPr>
        <p:spPr>
          <a:xfrm>
            <a:off x="1710731" y="385111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8</a:t>
            </a:r>
          </a:p>
        </p:txBody>
      </p:sp>
      <p:cxnSp>
        <p:nvCxnSpPr>
          <p:cNvPr id="52" name="Conector recto de flecha 51"/>
          <p:cNvCxnSpPr/>
          <p:nvPr/>
        </p:nvCxnSpPr>
        <p:spPr>
          <a:xfrm>
            <a:off x="2102954" y="4096247"/>
            <a:ext cx="972954" cy="964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3024130" y="504291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CuadroTexto 53"/>
          <p:cNvSpPr txBox="1"/>
          <p:nvPr/>
        </p:nvSpPr>
        <p:spPr>
          <a:xfrm>
            <a:off x="3135769" y="49435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020798" y="4152189"/>
            <a:ext cx="304590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UNA			7. YO</a:t>
            </a:r>
          </a:p>
          <a:p>
            <a:pPr marL="342900" indent="-342900">
              <a:buAutoNum type="arabicPeriod"/>
            </a:pPr>
            <a:r>
              <a:rPr lang="es-ES" dirty="0"/>
              <a:t>PURPURA		8. UNA</a:t>
            </a:r>
          </a:p>
          <a:p>
            <a:pPr marL="342900" indent="-342900">
              <a:buAutoNum type="arabicPeriod"/>
            </a:pPr>
            <a:r>
              <a:rPr lang="es-ES" dirty="0"/>
              <a:t>VEA			9. ESPERO</a:t>
            </a:r>
          </a:p>
          <a:p>
            <a:pPr marL="342900" indent="-342900">
              <a:buAutoNum type="arabicPeriod"/>
            </a:pPr>
            <a:r>
              <a:rPr lang="es-ES" dirty="0"/>
              <a:t>NUNCA		10. YO</a:t>
            </a:r>
          </a:p>
          <a:p>
            <a:pPr marL="342900" indent="-342900">
              <a:buAutoNum type="arabicPeriod"/>
            </a:pPr>
            <a:r>
              <a:rPr lang="es-ES" dirty="0"/>
              <a:t>VACA			11. VI</a:t>
            </a:r>
          </a:p>
          <a:p>
            <a:pPr marL="342900" indent="-342900">
              <a:buAutoNum type="arabicPeriod"/>
            </a:pPr>
            <a:r>
              <a:rPr lang="es-ES" dirty="0"/>
              <a:t>NUNCA		12. QUE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4809097" y="662616"/>
            <a:ext cx="45557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Considere el árbol de la figura y la lista de palabras dadas. Suponga que la visita a un nodo significa imprimir la palabra correspondiente. Imprima la frase que se obtiene al realizar una búsqueda en POSORDEN en el árbol 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5237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59556" y="663222"/>
            <a:ext cx="48824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ARBOLES NO DIRIGIDOS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4" y="1948745"/>
            <a:ext cx="8285301" cy="3412593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9206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4" y="509423"/>
            <a:ext cx="8285301" cy="34125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52778" y="4233329"/>
            <a:ext cx="8339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TEOREMA 1: Sea R una relación simétrica en un conjunto A. Entonces las siguientes proposiciones son equivalentes: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169136" y="5206995"/>
            <a:ext cx="450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s-ES" sz="2400" dirty="0"/>
              <a:t>R es un árbol no dirigido</a:t>
            </a:r>
          </a:p>
          <a:p>
            <a:pPr marL="342900" indent="-342900">
              <a:buAutoNum type="alphaLcParenBoth"/>
            </a:pPr>
            <a:r>
              <a:rPr lang="es-ES" sz="2400" dirty="0"/>
              <a:t>R es conexo y </a:t>
            </a:r>
            <a:r>
              <a:rPr lang="es-ES" sz="2400" dirty="0" err="1"/>
              <a:t>acíclico</a:t>
            </a:r>
            <a:endParaRPr lang="es-ES" sz="240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7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23" y="700886"/>
            <a:ext cx="3571745" cy="1849908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05" y="2971451"/>
            <a:ext cx="5675525" cy="3257899"/>
          </a:xfrm>
          <a:prstGeom prst="rect">
            <a:avLst/>
          </a:prstGeom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5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04334" y="338668"/>
            <a:ext cx="747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ARBOLES DE EXPANSION DE RELACIONES CONEXAS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3780" y="846670"/>
            <a:ext cx="7563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Si R es una relación simétrica conexa sobre un conjunto A, un árbol T en A es un árbol de expansión para R si T es un árbol con exactamente los mismos vértices que R y se puede obtener T eliminando algunas aristas de R  </a:t>
            </a:r>
          </a:p>
        </p:txBody>
      </p:sp>
      <p:sp>
        <p:nvSpPr>
          <p:cNvPr id="10" name="Elipse 9"/>
          <p:cNvSpPr/>
          <p:nvPr/>
        </p:nvSpPr>
        <p:spPr>
          <a:xfrm rot="5400000">
            <a:off x="1122575" y="294677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 rot="5400000">
            <a:off x="190288" y="37632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2017433" y="37311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253327" y="260999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680819" y="438270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978530" y="32645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1931254" y="46606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-4874" y="32896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30" name="Elipse 29"/>
          <p:cNvSpPr/>
          <p:nvPr/>
        </p:nvSpPr>
        <p:spPr>
          <a:xfrm rot="5400000">
            <a:off x="1983212" y="457532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/>
        </p:nvSpPr>
        <p:spPr>
          <a:xfrm rot="5400000">
            <a:off x="1083441" y="457532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1082437" y="56231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37" name="Elipse 36"/>
          <p:cNvSpPr/>
          <p:nvPr/>
        </p:nvSpPr>
        <p:spPr>
          <a:xfrm rot="5400000">
            <a:off x="1066509" y="55461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9" name="Conector recto 38"/>
          <p:cNvCxnSpPr/>
          <p:nvPr/>
        </p:nvCxnSpPr>
        <p:spPr>
          <a:xfrm>
            <a:off x="1167609" y="3075482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H="1">
            <a:off x="1139839" y="4683866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stCxn id="10" idx="7"/>
            <a:endCxn id="13" idx="4"/>
          </p:cNvCxnSpPr>
          <p:nvPr/>
        </p:nvCxnSpPr>
        <p:spPr>
          <a:xfrm>
            <a:off x="1249527" y="3075482"/>
            <a:ext cx="761907" cy="733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307103" y="3848882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rot="16200000">
            <a:off x="1266651" y="3792438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rot="16200000">
            <a:off x="290171" y="3013512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>
            <a:endCxn id="30" idx="6"/>
          </p:cNvCxnSpPr>
          <p:nvPr/>
        </p:nvCxnSpPr>
        <p:spPr>
          <a:xfrm flipV="1">
            <a:off x="1173823" y="4725090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>
            <a:endCxn id="13" idx="5"/>
          </p:cNvCxnSpPr>
          <p:nvPr/>
        </p:nvCxnSpPr>
        <p:spPr>
          <a:xfrm>
            <a:off x="345121" y="3848882"/>
            <a:ext cx="1689124" cy="10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endCxn id="30" idx="2"/>
          </p:cNvCxnSpPr>
          <p:nvPr/>
        </p:nvCxnSpPr>
        <p:spPr>
          <a:xfrm flipH="1">
            <a:off x="2055094" y="3831537"/>
            <a:ext cx="23630" cy="74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>
            <a:stCxn id="34" idx="0"/>
          </p:cNvCxnSpPr>
          <p:nvPr/>
        </p:nvCxnSpPr>
        <p:spPr>
          <a:xfrm flipV="1">
            <a:off x="1233204" y="4647251"/>
            <a:ext cx="769998" cy="5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958900" y="6096001"/>
            <a:ext cx="5933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R</a:t>
            </a:r>
          </a:p>
        </p:txBody>
      </p:sp>
      <p:sp>
        <p:nvSpPr>
          <p:cNvPr id="68" name="Elipse 67"/>
          <p:cNvSpPr/>
          <p:nvPr/>
        </p:nvSpPr>
        <p:spPr>
          <a:xfrm rot="5400000">
            <a:off x="3575068" y="295806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Elipse 68"/>
          <p:cNvSpPr/>
          <p:nvPr/>
        </p:nvSpPr>
        <p:spPr>
          <a:xfrm rot="5400000">
            <a:off x="2642781" y="37745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Elipse 69"/>
          <p:cNvSpPr/>
          <p:nvPr/>
        </p:nvSpPr>
        <p:spPr>
          <a:xfrm rot="5400000">
            <a:off x="4469926" y="374243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/>
          <p:cNvSpPr txBox="1"/>
          <p:nvPr/>
        </p:nvSpPr>
        <p:spPr>
          <a:xfrm>
            <a:off x="3705820" y="26212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3133312" y="43939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2447619" y="33009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74" name="Elipse 73"/>
          <p:cNvSpPr/>
          <p:nvPr/>
        </p:nvSpPr>
        <p:spPr>
          <a:xfrm rot="5400000">
            <a:off x="4435705" y="458661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5" name="Elipse 74"/>
          <p:cNvSpPr/>
          <p:nvPr/>
        </p:nvSpPr>
        <p:spPr>
          <a:xfrm rot="5400000">
            <a:off x="3535934" y="458661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CuadroTexto 75"/>
          <p:cNvSpPr txBox="1"/>
          <p:nvPr/>
        </p:nvSpPr>
        <p:spPr>
          <a:xfrm>
            <a:off x="3534930" y="56344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77" name="Elipse 76"/>
          <p:cNvSpPr/>
          <p:nvPr/>
        </p:nvSpPr>
        <p:spPr>
          <a:xfrm rot="5400000">
            <a:off x="3519002" y="555745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8" name="Conector recto 77"/>
          <p:cNvCxnSpPr/>
          <p:nvPr/>
        </p:nvCxnSpPr>
        <p:spPr>
          <a:xfrm>
            <a:off x="3620102" y="3086772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H="1">
            <a:off x="3592332" y="4695156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>
            <a:stCxn id="68" idx="7"/>
            <a:endCxn id="70" idx="4"/>
          </p:cNvCxnSpPr>
          <p:nvPr/>
        </p:nvCxnSpPr>
        <p:spPr>
          <a:xfrm>
            <a:off x="3702020" y="3086772"/>
            <a:ext cx="761907" cy="733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/>
          <p:cNvCxnSpPr/>
          <p:nvPr/>
        </p:nvCxnSpPr>
        <p:spPr>
          <a:xfrm>
            <a:off x="2759596" y="3860172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 rot="16200000">
            <a:off x="3719144" y="3803728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 rot="16200000">
            <a:off x="2742664" y="3024802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endCxn id="74" idx="6"/>
          </p:cNvCxnSpPr>
          <p:nvPr/>
        </p:nvCxnSpPr>
        <p:spPr>
          <a:xfrm flipV="1">
            <a:off x="3626316" y="4736380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>
            <a:endCxn id="70" idx="5"/>
          </p:cNvCxnSpPr>
          <p:nvPr/>
        </p:nvCxnSpPr>
        <p:spPr>
          <a:xfrm>
            <a:off x="2797614" y="3860172"/>
            <a:ext cx="1689124" cy="10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>
            <a:endCxn id="74" idx="2"/>
          </p:cNvCxnSpPr>
          <p:nvPr/>
        </p:nvCxnSpPr>
        <p:spPr>
          <a:xfrm flipH="1">
            <a:off x="4507587" y="3842827"/>
            <a:ext cx="23630" cy="74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>
            <a:stCxn id="75" idx="0"/>
          </p:cNvCxnSpPr>
          <p:nvPr/>
        </p:nvCxnSpPr>
        <p:spPr>
          <a:xfrm flipV="1">
            <a:off x="3685697" y="4658541"/>
            <a:ext cx="769998" cy="5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uadroTexto 87"/>
          <p:cNvSpPr txBox="1"/>
          <p:nvPr/>
        </p:nvSpPr>
        <p:spPr>
          <a:xfrm>
            <a:off x="3411393" y="6107291"/>
            <a:ext cx="5933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T</a:t>
            </a:r>
          </a:p>
        </p:txBody>
      </p:sp>
      <p:cxnSp>
        <p:nvCxnSpPr>
          <p:cNvPr id="111" name="Conector recto de flecha 110"/>
          <p:cNvCxnSpPr/>
          <p:nvPr/>
        </p:nvCxnSpPr>
        <p:spPr>
          <a:xfrm flipH="1">
            <a:off x="2707337" y="3030328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de flecha 115"/>
          <p:cNvCxnSpPr/>
          <p:nvPr/>
        </p:nvCxnSpPr>
        <p:spPr>
          <a:xfrm>
            <a:off x="3664064" y="3041618"/>
            <a:ext cx="876221" cy="79660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de flecha 116"/>
          <p:cNvCxnSpPr/>
          <p:nvPr/>
        </p:nvCxnSpPr>
        <p:spPr>
          <a:xfrm>
            <a:off x="4522014" y="3871346"/>
            <a:ext cx="0" cy="801306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/>
          <p:cNvCxnSpPr/>
          <p:nvPr/>
        </p:nvCxnSpPr>
        <p:spPr>
          <a:xfrm>
            <a:off x="2786361" y="3899568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de flecha 119"/>
          <p:cNvCxnSpPr/>
          <p:nvPr/>
        </p:nvCxnSpPr>
        <p:spPr>
          <a:xfrm>
            <a:off x="3587867" y="4785740"/>
            <a:ext cx="0" cy="801306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uadroTexto 125"/>
          <p:cNvSpPr txBox="1"/>
          <p:nvPr/>
        </p:nvSpPr>
        <p:spPr>
          <a:xfrm>
            <a:off x="4369636" y="46719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416912" y="32899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128" name="Elipse 127"/>
          <p:cNvSpPr/>
          <p:nvPr/>
        </p:nvSpPr>
        <p:spPr>
          <a:xfrm rot="5400000">
            <a:off x="5787674" y="295524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9" name="Elipse 128"/>
          <p:cNvSpPr/>
          <p:nvPr/>
        </p:nvSpPr>
        <p:spPr>
          <a:xfrm rot="5400000">
            <a:off x="4855387" y="377174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Elipse 129"/>
          <p:cNvSpPr/>
          <p:nvPr/>
        </p:nvSpPr>
        <p:spPr>
          <a:xfrm rot="5400000">
            <a:off x="6682532" y="37396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1" name="CuadroTexto 130"/>
          <p:cNvSpPr txBox="1"/>
          <p:nvPr/>
        </p:nvSpPr>
        <p:spPr>
          <a:xfrm>
            <a:off x="5918426" y="26184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132" name="CuadroTexto 131"/>
          <p:cNvSpPr txBox="1"/>
          <p:nvPr/>
        </p:nvSpPr>
        <p:spPr>
          <a:xfrm>
            <a:off x="5345918" y="43911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133" name="CuadroTexto 132"/>
          <p:cNvSpPr txBox="1"/>
          <p:nvPr/>
        </p:nvSpPr>
        <p:spPr>
          <a:xfrm>
            <a:off x="4660225" y="329816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134" name="Elipse 133"/>
          <p:cNvSpPr/>
          <p:nvPr/>
        </p:nvSpPr>
        <p:spPr>
          <a:xfrm rot="5400000">
            <a:off x="6648311" y="45837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5" name="Elipse 134"/>
          <p:cNvSpPr/>
          <p:nvPr/>
        </p:nvSpPr>
        <p:spPr>
          <a:xfrm rot="5400000">
            <a:off x="5748540" y="45837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6" name="CuadroTexto 135"/>
          <p:cNvSpPr txBox="1"/>
          <p:nvPr/>
        </p:nvSpPr>
        <p:spPr>
          <a:xfrm>
            <a:off x="5747536" y="563160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137" name="Elipse 136"/>
          <p:cNvSpPr/>
          <p:nvPr/>
        </p:nvSpPr>
        <p:spPr>
          <a:xfrm rot="5400000">
            <a:off x="5731608" y="555463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8" name="Conector recto 137"/>
          <p:cNvCxnSpPr/>
          <p:nvPr/>
        </p:nvCxnSpPr>
        <p:spPr>
          <a:xfrm>
            <a:off x="5832708" y="3083951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/>
          <p:cNvCxnSpPr/>
          <p:nvPr/>
        </p:nvCxnSpPr>
        <p:spPr>
          <a:xfrm flipH="1">
            <a:off x="5804938" y="4692335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/>
          <p:cNvCxnSpPr>
            <a:stCxn id="128" idx="7"/>
            <a:endCxn id="130" idx="4"/>
          </p:cNvCxnSpPr>
          <p:nvPr/>
        </p:nvCxnSpPr>
        <p:spPr>
          <a:xfrm>
            <a:off x="5914626" y="3083951"/>
            <a:ext cx="761907" cy="733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/>
          <p:nvPr/>
        </p:nvCxnSpPr>
        <p:spPr>
          <a:xfrm>
            <a:off x="4972202" y="3857351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/>
          <p:cNvCxnSpPr/>
          <p:nvPr/>
        </p:nvCxnSpPr>
        <p:spPr>
          <a:xfrm rot="16200000">
            <a:off x="5931750" y="3800907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/>
          <p:cNvCxnSpPr/>
          <p:nvPr/>
        </p:nvCxnSpPr>
        <p:spPr>
          <a:xfrm rot="16200000">
            <a:off x="4955270" y="3021981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/>
          <p:cNvCxnSpPr>
            <a:endCxn id="134" idx="6"/>
          </p:cNvCxnSpPr>
          <p:nvPr/>
        </p:nvCxnSpPr>
        <p:spPr>
          <a:xfrm flipV="1">
            <a:off x="5838922" y="4733559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144"/>
          <p:cNvCxnSpPr>
            <a:endCxn id="130" idx="5"/>
          </p:cNvCxnSpPr>
          <p:nvPr/>
        </p:nvCxnSpPr>
        <p:spPr>
          <a:xfrm>
            <a:off x="5010220" y="3857351"/>
            <a:ext cx="1689124" cy="10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/>
          <p:cNvCxnSpPr>
            <a:endCxn id="134" idx="2"/>
          </p:cNvCxnSpPr>
          <p:nvPr/>
        </p:nvCxnSpPr>
        <p:spPr>
          <a:xfrm flipH="1">
            <a:off x="6720193" y="3840006"/>
            <a:ext cx="23630" cy="74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135" idx="0"/>
          </p:cNvCxnSpPr>
          <p:nvPr/>
        </p:nvCxnSpPr>
        <p:spPr>
          <a:xfrm flipV="1">
            <a:off x="5898303" y="4655720"/>
            <a:ext cx="769998" cy="5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CuadroTexto 147"/>
          <p:cNvSpPr txBox="1"/>
          <p:nvPr/>
        </p:nvSpPr>
        <p:spPr>
          <a:xfrm>
            <a:off x="5623999" y="6104470"/>
            <a:ext cx="5933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T´</a:t>
            </a:r>
          </a:p>
        </p:txBody>
      </p:sp>
      <p:cxnSp>
        <p:nvCxnSpPr>
          <p:cNvPr id="149" name="Conector recto de flecha 148"/>
          <p:cNvCxnSpPr/>
          <p:nvPr/>
        </p:nvCxnSpPr>
        <p:spPr>
          <a:xfrm flipV="1">
            <a:off x="5837158" y="3831834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de flecha 150"/>
          <p:cNvCxnSpPr/>
          <p:nvPr/>
        </p:nvCxnSpPr>
        <p:spPr>
          <a:xfrm flipV="1">
            <a:off x="5859738" y="3107826"/>
            <a:ext cx="0" cy="1421848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de flecha 151"/>
          <p:cNvCxnSpPr/>
          <p:nvPr/>
        </p:nvCxnSpPr>
        <p:spPr>
          <a:xfrm flipH="1" flipV="1">
            <a:off x="4928412" y="3840303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/>
          <p:cNvCxnSpPr/>
          <p:nvPr/>
        </p:nvCxnSpPr>
        <p:spPr>
          <a:xfrm flipV="1">
            <a:off x="5814584" y="4726475"/>
            <a:ext cx="0" cy="801306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CuadroTexto 153"/>
          <p:cNvSpPr txBox="1"/>
          <p:nvPr/>
        </p:nvSpPr>
        <p:spPr>
          <a:xfrm>
            <a:off x="6582242" y="46691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155" name="CuadroTexto 154"/>
          <p:cNvSpPr txBox="1"/>
          <p:nvPr/>
        </p:nvSpPr>
        <p:spPr>
          <a:xfrm>
            <a:off x="6629518" y="328712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158" name="Conector recto de flecha 157"/>
          <p:cNvCxnSpPr/>
          <p:nvPr/>
        </p:nvCxnSpPr>
        <p:spPr>
          <a:xfrm flipV="1">
            <a:off x="5806115" y="4669399"/>
            <a:ext cx="941514" cy="955278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Elipse 159"/>
          <p:cNvSpPr/>
          <p:nvPr/>
        </p:nvSpPr>
        <p:spPr>
          <a:xfrm rot="5400000">
            <a:off x="7991811" y="294395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1" name="Elipse 160"/>
          <p:cNvSpPr/>
          <p:nvPr/>
        </p:nvSpPr>
        <p:spPr>
          <a:xfrm rot="5400000">
            <a:off x="7059524" y="376045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2" name="Elipse 161"/>
          <p:cNvSpPr/>
          <p:nvPr/>
        </p:nvSpPr>
        <p:spPr>
          <a:xfrm rot="5400000">
            <a:off x="8886669" y="372832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3" name="CuadroTexto 162"/>
          <p:cNvSpPr txBox="1"/>
          <p:nvPr/>
        </p:nvSpPr>
        <p:spPr>
          <a:xfrm>
            <a:off x="8122563" y="26071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164" name="CuadroTexto 163"/>
          <p:cNvSpPr txBox="1"/>
          <p:nvPr/>
        </p:nvSpPr>
        <p:spPr>
          <a:xfrm>
            <a:off x="7550055" y="437988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165" name="CuadroTexto 164"/>
          <p:cNvSpPr txBox="1"/>
          <p:nvPr/>
        </p:nvSpPr>
        <p:spPr>
          <a:xfrm>
            <a:off x="8847766" y="32617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166" name="CuadroTexto 165"/>
          <p:cNvSpPr txBox="1"/>
          <p:nvPr/>
        </p:nvSpPr>
        <p:spPr>
          <a:xfrm>
            <a:off x="8800490" y="465787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167" name="CuadroTexto 166"/>
          <p:cNvSpPr txBox="1"/>
          <p:nvPr/>
        </p:nvSpPr>
        <p:spPr>
          <a:xfrm>
            <a:off x="6864362" y="3286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168" name="Elipse 167"/>
          <p:cNvSpPr/>
          <p:nvPr/>
        </p:nvSpPr>
        <p:spPr>
          <a:xfrm rot="5400000">
            <a:off x="8852448" y="457250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9" name="Elipse 168"/>
          <p:cNvSpPr/>
          <p:nvPr/>
        </p:nvSpPr>
        <p:spPr>
          <a:xfrm rot="5400000">
            <a:off x="7952677" y="457250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CuadroTexto 169"/>
          <p:cNvSpPr txBox="1"/>
          <p:nvPr/>
        </p:nvSpPr>
        <p:spPr>
          <a:xfrm>
            <a:off x="7951673" y="562031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171" name="Elipse 170"/>
          <p:cNvSpPr/>
          <p:nvPr/>
        </p:nvSpPr>
        <p:spPr>
          <a:xfrm rot="5400000">
            <a:off x="7935745" y="554334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2" name="Conector recto 171"/>
          <p:cNvCxnSpPr/>
          <p:nvPr/>
        </p:nvCxnSpPr>
        <p:spPr>
          <a:xfrm>
            <a:off x="8036845" y="3072661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cto 172"/>
          <p:cNvCxnSpPr/>
          <p:nvPr/>
        </p:nvCxnSpPr>
        <p:spPr>
          <a:xfrm flipH="1">
            <a:off x="8009075" y="4681045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174"/>
          <p:cNvCxnSpPr/>
          <p:nvPr/>
        </p:nvCxnSpPr>
        <p:spPr>
          <a:xfrm>
            <a:off x="7176339" y="3846061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cto 175"/>
          <p:cNvCxnSpPr/>
          <p:nvPr/>
        </p:nvCxnSpPr>
        <p:spPr>
          <a:xfrm rot="16200000">
            <a:off x="8135887" y="3789617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cto 177"/>
          <p:cNvCxnSpPr>
            <a:endCxn id="168" idx="6"/>
          </p:cNvCxnSpPr>
          <p:nvPr/>
        </p:nvCxnSpPr>
        <p:spPr>
          <a:xfrm flipV="1">
            <a:off x="8043059" y="4722269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74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/>
      <p:bldP spid="72" grpId="0"/>
      <p:bldP spid="73" grpId="0"/>
      <p:bldP spid="74" grpId="0" animBg="1"/>
      <p:bldP spid="75" grpId="0" animBg="1"/>
      <p:bldP spid="76" grpId="0"/>
      <p:bldP spid="77" grpId="0" animBg="1"/>
      <p:bldP spid="88" grpId="0"/>
      <p:bldP spid="126" grpId="0"/>
      <p:bldP spid="127" grpId="0"/>
      <p:bldP spid="128" grpId="0" animBg="1"/>
      <p:bldP spid="129" grpId="0" animBg="1"/>
      <p:bldP spid="130" grpId="0" animBg="1"/>
      <p:bldP spid="131" grpId="0"/>
      <p:bldP spid="132" grpId="0"/>
      <p:bldP spid="133" grpId="0"/>
      <p:bldP spid="134" grpId="0" animBg="1"/>
      <p:bldP spid="135" grpId="0" animBg="1"/>
      <p:bldP spid="136" grpId="0"/>
      <p:bldP spid="137" grpId="0" animBg="1"/>
      <p:bldP spid="148" grpId="0"/>
      <p:bldP spid="154" grpId="0"/>
      <p:bldP spid="155" grpId="0"/>
      <p:bldP spid="160" grpId="0" animBg="1"/>
      <p:bldP spid="161" grpId="0" animBg="1"/>
      <p:bldP spid="162" grpId="0" animBg="1"/>
      <p:bldP spid="163" grpId="0"/>
      <p:bldP spid="164" grpId="0"/>
      <p:bldP spid="165" grpId="0"/>
      <p:bldP spid="166" grpId="0"/>
      <p:bldP spid="167" grpId="0"/>
      <p:bldP spid="168" grpId="0" animBg="1"/>
      <p:bldP spid="169" grpId="0" animBg="1"/>
      <p:bldP spid="170" grpId="0"/>
      <p:bldP spid="17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04334" y="338668"/>
            <a:ext cx="747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ARBOLES DE EXPANSION MINIMA</a:t>
            </a:r>
          </a:p>
        </p:txBody>
      </p:sp>
      <p:sp>
        <p:nvSpPr>
          <p:cNvPr id="3" name="Elipse 2"/>
          <p:cNvSpPr/>
          <p:nvPr/>
        </p:nvSpPr>
        <p:spPr>
          <a:xfrm rot="5400000">
            <a:off x="1969271" y="136431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994651" y="229370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 rot="5400000">
            <a:off x="4247007" y="34468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3247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46260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660260" y="101579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9" name="Elipse 8"/>
          <p:cNvSpPr/>
          <p:nvPr/>
        </p:nvSpPr>
        <p:spPr>
          <a:xfrm rot="5400000">
            <a:off x="150347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219824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448140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endCxn id="12" idx="4"/>
          </p:cNvCxnSpPr>
          <p:nvPr/>
        </p:nvCxnSpPr>
        <p:spPr>
          <a:xfrm>
            <a:off x="229652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stCxn id="3" idx="6"/>
          </p:cNvCxnSpPr>
          <p:nvPr/>
        </p:nvCxnSpPr>
        <p:spPr>
          <a:xfrm>
            <a:off x="2041153" y="1514073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11903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endCxn id="10" idx="3"/>
          </p:cNvCxnSpPr>
          <p:nvPr/>
        </p:nvCxnSpPr>
        <p:spPr>
          <a:xfrm>
            <a:off x="111554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5" idx="1"/>
          </p:cNvCxnSpPr>
          <p:nvPr/>
        </p:nvCxnSpPr>
        <p:spPr>
          <a:xfrm flipV="1">
            <a:off x="437395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115549" y="1508810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3" idx="6"/>
          </p:cNvCxnSpPr>
          <p:nvPr/>
        </p:nvCxnSpPr>
        <p:spPr>
          <a:xfrm flipH="1" flipV="1">
            <a:off x="204115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endCxn id="12" idx="2"/>
          </p:cNvCxnSpPr>
          <p:nvPr/>
        </p:nvCxnSpPr>
        <p:spPr>
          <a:xfrm>
            <a:off x="433857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2" idx="1"/>
          </p:cNvCxnSpPr>
          <p:nvPr/>
        </p:nvCxnSpPr>
        <p:spPr>
          <a:xfrm flipH="1">
            <a:off x="460835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>
            <a:stCxn id="10" idx="0"/>
          </p:cNvCxnSpPr>
          <p:nvPr/>
        </p:nvCxnSpPr>
        <p:spPr>
          <a:xfrm>
            <a:off x="234800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 rot="5400000">
            <a:off x="547184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/>
          <p:cNvSpPr txBox="1"/>
          <p:nvPr/>
        </p:nvSpPr>
        <p:spPr>
          <a:xfrm>
            <a:off x="547577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39" name="Conector recto 38"/>
          <p:cNvCxnSpPr>
            <a:endCxn id="12" idx="5"/>
          </p:cNvCxnSpPr>
          <p:nvPr/>
        </p:nvCxnSpPr>
        <p:spPr>
          <a:xfrm>
            <a:off x="168693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>
            <a:stCxn id="10" idx="6"/>
            <a:endCxn id="9" idx="2"/>
          </p:cNvCxnSpPr>
          <p:nvPr/>
        </p:nvCxnSpPr>
        <p:spPr>
          <a:xfrm flipH="1">
            <a:off x="157535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endCxn id="9" idx="3"/>
          </p:cNvCxnSpPr>
          <p:nvPr/>
        </p:nvCxnSpPr>
        <p:spPr>
          <a:xfrm>
            <a:off x="103965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437511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139769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228668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202986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276082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309666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44661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132714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212865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157550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88124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322084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519356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466863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406468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6030340" y="1114778"/>
            <a:ext cx="3226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Sea el grafo G=(V,E)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6448777" y="1777440"/>
            <a:ext cx="22013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- Ponderado</a:t>
            </a:r>
          </a:p>
          <a:p>
            <a:r>
              <a:rPr lang="es-ES" sz="2800" dirty="0"/>
              <a:t>- No dirigido</a:t>
            </a:r>
          </a:p>
          <a:p>
            <a:r>
              <a:rPr lang="es-ES" sz="2800" dirty="0"/>
              <a:t>- Conexo</a:t>
            </a:r>
          </a:p>
          <a:p>
            <a:r>
              <a:rPr lang="es-ES" sz="2800" dirty="0"/>
              <a:t>- Sin lazos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3150423" y="206465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23" name="Marcador de número de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9985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30111" y="183448"/>
            <a:ext cx="3866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DE PRIM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225780" y="77611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PASO 1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22959" y="2353725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PASO 2</a:t>
            </a:r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37683"/>
              </p:ext>
            </p:extLst>
          </p:nvPr>
        </p:nvGraphicFramePr>
        <p:xfrm>
          <a:off x="528458" y="2829981"/>
          <a:ext cx="88773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1790700" progId="Word.Document.12">
                  <p:embed/>
                </p:oleObj>
              </mc:Choice>
              <mc:Fallback>
                <p:oleObj name="Documento" r:id="rId2" imgW="8877300" imgH="179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8458" y="2829981"/>
                        <a:ext cx="88773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750182"/>
              </p:ext>
            </p:extLst>
          </p:nvPr>
        </p:nvGraphicFramePr>
        <p:xfrm>
          <a:off x="500236" y="1188169"/>
          <a:ext cx="8877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8877300" imgH="1066800" progId="Word.Document.12">
                  <p:embed/>
                </p:oleObj>
              </mc:Choice>
              <mc:Fallback>
                <p:oleObj name="Documento" r:id="rId4" imgW="8877300" imgH="1066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236" y="1188169"/>
                        <a:ext cx="88773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7537"/>
              </p:ext>
            </p:extLst>
          </p:nvPr>
        </p:nvGraphicFramePr>
        <p:xfrm>
          <a:off x="389186" y="5296938"/>
          <a:ext cx="88773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8877300" imgH="1435100" progId="Word.Document.12">
                  <p:embed/>
                </p:oleObj>
              </mc:Choice>
              <mc:Fallback>
                <p:oleObj name="Documento" r:id="rId6" imgW="88773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9186" y="5296938"/>
                        <a:ext cx="88773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220030" y="481753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PASO 3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8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30111" y="183448"/>
            <a:ext cx="3866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DE PRIM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843337"/>
              </p:ext>
            </p:extLst>
          </p:nvPr>
        </p:nvGraphicFramePr>
        <p:xfrm>
          <a:off x="133350" y="834716"/>
          <a:ext cx="8877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355600" progId="Word.Document.12">
                  <p:embed/>
                </p:oleObj>
              </mc:Choice>
              <mc:Fallback>
                <p:oleObj name="Documento" r:id="rId2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834716"/>
                        <a:ext cx="88773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685485"/>
              </p:ext>
            </p:extLst>
          </p:nvPr>
        </p:nvGraphicFramePr>
        <p:xfrm>
          <a:off x="133350" y="1401108"/>
          <a:ext cx="8877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8877300" imgH="406400" progId="Word.Document.12">
                  <p:embed/>
                </p:oleObj>
              </mc:Choice>
              <mc:Fallback>
                <p:oleObj name="Documento" r:id="rId4" imgW="88773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50" y="1401108"/>
                        <a:ext cx="8877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270599"/>
              </p:ext>
            </p:extLst>
          </p:nvPr>
        </p:nvGraphicFramePr>
        <p:xfrm>
          <a:off x="133350" y="2055330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8877300" imgH="774700" progId="Word.Document.12">
                  <p:embed/>
                </p:oleObj>
              </mc:Choice>
              <mc:Fallback>
                <p:oleObj name="Documento" r:id="rId6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350" y="2055330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896767"/>
              </p:ext>
            </p:extLst>
          </p:nvPr>
        </p:nvGraphicFramePr>
        <p:xfrm>
          <a:off x="133350" y="3004663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8877300" imgH="774700" progId="Word.Document.12">
                  <p:embed/>
                </p:oleObj>
              </mc:Choice>
              <mc:Fallback>
                <p:oleObj name="Documento" r:id="rId8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3350" y="3004663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018549"/>
              </p:ext>
            </p:extLst>
          </p:nvPr>
        </p:nvGraphicFramePr>
        <p:xfrm>
          <a:off x="133350" y="4052628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8877300" imgH="774700" progId="Word.Document.12">
                  <p:embed/>
                </p:oleObj>
              </mc:Choice>
              <mc:Fallback>
                <p:oleObj name="Documento" r:id="rId10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3350" y="4052628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375711"/>
              </p:ext>
            </p:extLst>
          </p:nvPr>
        </p:nvGraphicFramePr>
        <p:xfrm>
          <a:off x="133350" y="5038948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8877300" imgH="774700" progId="Word.Document.12">
                  <p:embed/>
                </p:oleObj>
              </mc:Choice>
              <mc:Fallback>
                <p:oleObj name="Documento" r:id="rId12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3350" y="5038948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51860"/>
              </p:ext>
            </p:extLst>
          </p:nvPr>
        </p:nvGraphicFramePr>
        <p:xfrm>
          <a:off x="133350" y="6025268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8877300" imgH="774700" progId="Word.Document.12">
                  <p:embed/>
                </p:oleObj>
              </mc:Choice>
              <mc:Fallback>
                <p:oleObj name="Documento" r:id="rId14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3350" y="6025268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739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2030371" y="2318358"/>
            <a:ext cx="143764" cy="155762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567758" y="2071745"/>
            <a:ext cx="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695980" y="101579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9" name="Elipse 8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endCxn id="12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stCxn id="3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endCxn id="10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5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3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endCxn id="12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2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>
            <a:stCxn id="10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39" name="Conector recto 38"/>
          <p:cNvCxnSpPr>
            <a:endCxn id="12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>
            <a:stCxn id="10" idx="6"/>
            <a:endCxn id="9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endCxn id="9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graphicFrame>
        <p:nvGraphicFramePr>
          <p:cNvPr id="44" name="Objeto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35161"/>
              </p:ext>
            </p:extLst>
          </p:nvPr>
        </p:nvGraphicFramePr>
        <p:xfrm>
          <a:off x="133350" y="452517"/>
          <a:ext cx="8877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355600" progId="Word.Document.12">
                  <p:embed/>
                </p:oleObj>
              </mc:Choice>
              <mc:Fallback>
                <p:oleObj name="Documento" r:id="rId2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452517"/>
                        <a:ext cx="88773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CuadroTexto 45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035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39693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graphicFrame>
        <p:nvGraphicFramePr>
          <p:cNvPr id="41" name="Objeto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57206"/>
              </p:ext>
            </p:extLst>
          </p:nvPr>
        </p:nvGraphicFramePr>
        <p:xfrm>
          <a:off x="133350" y="365472"/>
          <a:ext cx="8877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406400" progId="Word.Document.12">
                  <p:embed/>
                </p:oleObj>
              </mc:Choice>
              <mc:Fallback>
                <p:oleObj name="Documento" r:id="rId2" imgW="88773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365472"/>
                        <a:ext cx="8877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CuadroTexto 42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42" name="Marcador de pie de página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4" name="Marcador de número de diapositiva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401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6325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6325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6325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9" name="Elipse 8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/>
          <p:cNvCxnSpPr>
            <a:endCxn id="11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>
            <a:stCxn id="3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endCxn id="10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stCxn id="5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3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1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endCxn id="11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10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4" name="Conector recto 23"/>
          <p:cNvCxnSpPr>
            <a:endCxn id="11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stCxn id="10" idx="6"/>
            <a:endCxn id="9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endCxn id="9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4" name="Objeto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869411"/>
              </p:ext>
            </p:extLst>
          </p:nvPr>
        </p:nvGraphicFramePr>
        <p:xfrm>
          <a:off x="133350" y="255296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774700" progId="Word.Document.12">
                  <p:embed/>
                </p:oleObj>
              </mc:Choice>
              <mc:Fallback>
                <p:oleObj name="Documento" r:id="rId2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255296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CuadroTexto 44"/>
          <p:cNvSpPr txBox="1"/>
          <p:nvPr/>
        </p:nvSpPr>
        <p:spPr>
          <a:xfrm>
            <a:off x="129829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367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297599"/>
              </p:ext>
            </p:extLst>
          </p:nvPr>
        </p:nvGraphicFramePr>
        <p:xfrm>
          <a:off x="133350" y="156664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774700" progId="Word.Document.12">
                  <p:embed/>
                </p:oleObj>
              </mc:Choice>
              <mc:Fallback>
                <p:oleObj name="Documento" r:id="rId2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156664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59421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817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032775"/>
              </p:ext>
            </p:extLst>
          </p:nvPr>
        </p:nvGraphicFramePr>
        <p:xfrm>
          <a:off x="133350" y="205980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774700" progId="Word.Document.12">
                  <p:embed/>
                </p:oleObj>
              </mc:Choice>
              <mc:Fallback>
                <p:oleObj name="Documento" r:id="rId2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205980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40926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2771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6450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103977"/>
              </p:ext>
            </p:extLst>
          </p:nvPr>
        </p:nvGraphicFramePr>
        <p:xfrm>
          <a:off x="133350" y="218309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774700" progId="Word.Document.12">
                  <p:embed/>
                </p:oleObj>
              </mc:Choice>
              <mc:Fallback>
                <p:oleObj name="Documento" r:id="rId2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218309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59421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2733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77" y="1415956"/>
            <a:ext cx="5675525" cy="325789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11440" y="1341962"/>
            <a:ext cx="2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padre de v</a:t>
            </a:r>
            <a:r>
              <a:rPr lang="es-ES" baseline="-25000" dirty="0"/>
              <a:t>1</a:t>
            </a:r>
            <a:r>
              <a:rPr lang="es-ES" dirty="0"/>
              <a:t>,</a:t>
            </a:r>
            <a:r>
              <a:rPr lang="es-ES" baseline="-25000" dirty="0"/>
              <a:t> </a:t>
            </a:r>
            <a:r>
              <a:rPr lang="es-ES" dirty="0"/>
              <a:t>v</a:t>
            </a:r>
            <a:r>
              <a:rPr lang="es-ES" baseline="-25000" dirty="0"/>
              <a:t>2</a:t>
            </a:r>
            <a:r>
              <a:rPr lang="es-ES" dirty="0"/>
              <a:t>, v</a:t>
            </a:r>
            <a:r>
              <a:rPr lang="es-ES" baseline="-25000" dirty="0"/>
              <a:t>3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191180" y="2755802"/>
            <a:ext cx="14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hijos de v</a:t>
            </a:r>
            <a:r>
              <a:rPr lang="es-ES" baseline="-25000" dirty="0"/>
              <a:t>0</a:t>
            </a:r>
            <a:endParaRPr lang="es-ES" dirty="0"/>
          </a:p>
        </p:txBody>
      </p:sp>
      <p:sp>
        <p:nvSpPr>
          <p:cNvPr id="5" name="Abrir llave 4"/>
          <p:cNvSpPr/>
          <p:nvPr/>
        </p:nvSpPr>
        <p:spPr>
          <a:xfrm rot="16200000">
            <a:off x="4060763" y="2240306"/>
            <a:ext cx="384526" cy="50077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977446" y="5008348"/>
            <a:ext cx="238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hojas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212177" y="4277471"/>
            <a:ext cx="970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Nivel 2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66742" y="5547506"/>
            <a:ext cx="5475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Ancestros		Nodos		Altura</a:t>
            </a:r>
          </a:p>
          <a:p>
            <a:endParaRPr lang="es-ES" dirty="0"/>
          </a:p>
          <a:p>
            <a:r>
              <a:rPr lang="es-ES" dirty="0"/>
              <a:t>Descendiente		Raíz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730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43574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307188"/>
              </p:ext>
            </p:extLst>
          </p:nvPr>
        </p:nvGraphicFramePr>
        <p:xfrm>
          <a:off x="133350" y="144335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774700" progId="Word.Document.12">
                  <p:embed/>
                </p:oleObj>
              </mc:Choice>
              <mc:Fallback>
                <p:oleObj name="Documento" r:id="rId2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144335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27363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586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834163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1763553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2916749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498323" y="49511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6" name="Elipse 5"/>
          <p:cNvSpPr/>
          <p:nvPr/>
        </p:nvSpPr>
        <p:spPr>
          <a:xfrm rot="5400000">
            <a:off x="2539194" y="4522923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 rot="5400000">
            <a:off x="3233966" y="2900158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 rot="5400000">
            <a:off x="5517127" y="4830544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/>
          <p:cNvCxnSpPr>
            <a:endCxn id="8" idx="4"/>
          </p:cNvCxnSpPr>
          <p:nvPr/>
        </p:nvCxnSpPr>
        <p:spPr>
          <a:xfrm>
            <a:off x="3332245" y="3037189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>
            <a:stCxn id="2" idx="6"/>
          </p:cNvCxnSpPr>
          <p:nvPr/>
        </p:nvCxnSpPr>
        <p:spPr>
          <a:xfrm>
            <a:off x="3076873" y="983926"/>
            <a:ext cx="2231364" cy="1961411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154754" y="947314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endCxn id="7" idx="3"/>
          </p:cNvCxnSpPr>
          <p:nvPr/>
        </p:nvCxnSpPr>
        <p:spPr>
          <a:xfrm>
            <a:off x="2151269" y="1913316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>
            <a:stCxn id="4" idx="1"/>
          </p:cNvCxnSpPr>
          <p:nvPr/>
        </p:nvCxnSpPr>
        <p:spPr>
          <a:xfrm flipV="1">
            <a:off x="5409679" y="1560036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2151269" y="978663"/>
            <a:ext cx="847723" cy="801348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endCxn id="2" idx="6"/>
          </p:cNvCxnSpPr>
          <p:nvPr/>
        </p:nvCxnSpPr>
        <p:spPr>
          <a:xfrm flipH="1" flipV="1">
            <a:off x="3076873" y="983926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endCxn id="8" idx="2"/>
          </p:cNvCxnSpPr>
          <p:nvPr/>
        </p:nvCxnSpPr>
        <p:spPr>
          <a:xfrm>
            <a:off x="5374290" y="3076817"/>
            <a:ext cx="214719" cy="175972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8" idx="1"/>
          </p:cNvCxnSpPr>
          <p:nvPr/>
        </p:nvCxnSpPr>
        <p:spPr>
          <a:xfrm flipH="1">
            <a:off x="5644079" y="1591928"/>
            <a:ext cx="955818" cy="3265669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stCxn id="7" idx="0"/>
          </p:cNvCxnSpPr>
          <p:nvPr/>
        </p:nvCxnSpPr>
        <p:spPr>
          <a:xfrm>
            <a:off x="3383729" y="2978039"/>
            <a:ext cx="1884767" cy="2226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 rot="5400000">
            <a:off x="6507563" y="1418162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6511494" y="96906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1" name="Conector recto 20"/>
          <p:cNvCxnSpPr>
            <a:endCxn id="8" idx="5"/>
          </p:cNvCxnSpPr>
          <p:nvPr/>
        </p:nvCxnSpPr>
        <p:spPr>
          <a:xfrm>
            <a:off x="2722651" y="4628911"/>
            <a:ext cx="2811288" cy="330342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>
            <a:stCxn id="7" idx="6"/>
            <a:endCxn id="6" idx="2"/>
          </p:cNvCxnSpPr>
          <p:nvPr/>
        </p:nvCxnSpPr>
        <p:spPr>
          <a:xfrm flipH="1">
            <a:off x="2611076" y="3049921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endCxn id="6" idx="3"/>
          </p:cNvCxnSpPr>
          <p:nvPr/>
        </p:nvCxnSpPr>
        <p:spPr>
          <a:xfrm>
            <a:off x="2075370" y="1932331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5410836" y="27752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2433415" y="491792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322408" y="249305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065589" y="35062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796540" y="433595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132383" y="25410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4482337" y="71789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2362866" y="92673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3164372" y="16435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611222" y="19370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1916962" y="286559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4256567" y="342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6229286" y="270473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5704358" y="184113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5100406" y="352316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4161483" y="15838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1310629" y="15415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2745300" y="424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320572" y="5720651"/>
            <a:ext cx="818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T  es un árbol de expansión mínimo de peso 17 para G</a:t>
            </a:r>
          </a:p>
        </p:txBody>
      </p:sp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4" name="Marcador de número de diapositiva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38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2" grpId="0"/>
      <p:bldP spid="33" grpId="0"/>
      <p:bldP spid="34" grpId="0"/>
      <p:bldP spid="35" grpId="0"/>
      <p:bldP spid="37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351315"/>
              </p:ext>
            </p:extLst>
          </p:nvPr>
        </p:nvGraphicFramePr>
        <p:xfrm>
          <a:off x="207330" y="1029055"/>
          <a:ext cx="8877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977900" progId="Word.Document.12">
                  <p:embed/>
                </p:oleObj>
              </mc:Choice>
              <mc:Fallback>
                <p:oleObj name="Documento" r:id="rId2" imgW="8877300" imgH="97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330" y="1029055"/>
                        <a:ext cx="88773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410337"/>
              </p:ext>
            </p:extLst>
          </p:nvPr>
        </p:nvGraphicFramePr>
        <p:xfrm>
          <a:off x="195000" y="2420092"/>
          <a:ext cx="88773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8877300" imgH="1968500" progId="Word.Document.12">
                  <p:embed/>
                </p:oleObj>
              </mc:Choice>
              <mc:Fallback>
                <p:oleObj name="Documento" r:id="rId4" imgW="8877300" imgH="196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000" y="2420092"/>
                        <a:ext cx="88773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1030111" y="183448"/>
            <a:ext cx="3866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ALGORITMO DE KRUSKAL</a:t>
            </a: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384339"/>
              </p:ext>
            </p:extLst>
          </p:nvPr>
        </p:nvGraphicFramePr>
        <p:xfrm>
          <a:off x="133350" y="4656464"/>
          <a:ext cx="88773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8877300" imgH="1638300" progId="Word.Document.12">
                  <p:embed/>
                </p:oleObj>
              </mc:Choice>
              <mc:Fallback>
                <p:oleObj name="Documento" r:id="rId6" imgW="8877300" imgH="163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350" y="4656464"/>
                        <a:ext cx="88773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483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250990" y="4223414"/>
            <a:ext cx="214719" cy="1759726"/>
          </a:xfrm>
          <a:prstGeom prst="line">
            <a:avLst/>
          </a:prstGeom>
          <a:ln w="76200" cmpd="sng">
            <a:solidFill>
              <a:srgbClr val="6325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1111"/>
              </p:ext>
            </p:extLst>
          </p:nvPr>
        </p:nvGraphicFramePr>
        <p:xfrm>
          <a:off x="133350" y="349433"/>
          <a:ext cx="88773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660400" progId="Word.Document.12">
                  <p:embed/>
                </p:oleObj>
              </mc:Choice>
              <mc:Fallback>
                <p:oleObj name="Documento" r:id="rId2" imgW="8877300" imgH="660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349433"/>
                        <a:ext cx="88773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4" name="Marcador de número de diapositiva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366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  <a:ln w="5715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  <a:ln w="5715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H="1">
            <a:off x="2487776" y="4134873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297785" y="574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253381"/>
              </p:ext>
            </p:extLst>
          </p:nvPr>
        </p:nvGraphicFramePr>
        <p:xfrm>
          <a:off x="133350" y="135802"/>
          <a:ext cx="8877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1358900" progId="Word.Document.12">
                  <p:embed/>
                </p:oleObj>
              </mc:Choice>
              <mc:Fallback>
                <p:oleObj name="Documento" r:id="rId2" imgW="8877300" imgH="135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135802"/>
                        <a:ext cx="88773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4" name="Marcador de número de diapositiva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4338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071811"/>
              </p:ext>
            </p:extLst>
          </p:nvPr>
        </p:nvGraphicFramePr>
        <p:xfrm>
          <a:off x="133350" y="185118"/>
          <a:ext cx="8877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1358900" progId="Word.Document.12">
                  <p:embed/>
                </p:oleObj>
              </mc:Choice>
              <mc:Fallback>
                <p:oleObj name="Documento" r:id="rId2" imgW="8877300" imgH="135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185118"/>
                        <a:ext cx="88773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4" name="Marcador de número de diapositiva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4354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403265"/>
              </p:ext>
            </p:extLst>
          </p:nvPr>
        </p:nvGraphicFramePr>
        <p:xfrm>
          <a:off x="133350" y="81663"/>
          <a:ext cx="88773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1689100" progId="Word.Document.12">
                  <p:embed/>
                </p:oleObj>
              </mc:Choice>
              <mc:Fallback>
                <p:oleObj name="Documento" r:id="rId2" imgW="8877300" imgH="168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81663"/>
                        <a:ext cx="8877300" cy="168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4" name="Marcador de número de diapositiva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223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4842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160493"/>
              </p:ext>
            </p:extLst>
          </p:nvPr>
        </p:nvGraphicFramePr>
        <p:xfrm>
          <a:off x="133350" y="172789"/>
          <a:ext cx="8877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1358900" progId="Word.Document.12">
                  <p:embed/>
                </p:oleObj>
              </mc:Choice>
              <mc:Fallback>
                <p:oleObj name="Documento" r:id="rId2" imgW="8877300" imgH="135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172789"/>
                        <a:ext cx="88773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4" name="Marcador de número de diapositiva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5040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029950"/>
              </p:ext>
            </p:extLst>
          </p:nvPr>
        </p:nvGraphicFramePr>
        <p:xfrm>
          <a:off x="133350" y="89169"/>
          <a:ext cx="887730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2019300" progId="Word.Document.12">
                  <p:embed/>
                </p:oleObj>
              </mc:Choice>
              <mc:Fallback>
                <p:oleObj name="Documento" r:id="rId2" imgW="8877300" imgH="2019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89169"/>
                        <a:ext cx="8877300" cy="201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lipse 1"/>
          <p:cNvSpPr/>
          <p:nvPr/>
        </p:nvSpPr>
        <p:spPr>
          <a:xfrm rot="5400000">
            <a:off x="2857175" y="1956102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34911" y="4038688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338990" y="2663537"/>
            <a:ext cx="50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53361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086150" y="4022097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16584" y="2093392"/>
            <a:ext cx="2231363" cy="197388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19124" y="2056924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1990979" y="3035255"/>
            <a:ext cx="1099510" cy="1022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49390" y="2681982"/>
            <a:ext cx="1116141" cy="139257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16584" y="2093392"/>
            <a:ext cx="247486" cy="1920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stCxn id="21" idx="7"/>
            <a:endCxn id="10" idx="1"/>
          </p:cNvCxnSpPr>
          <p:nvPr/>
        </p:nvCxnSpPr>
        <p:spPr>
          <a:xfrm flipH="1">
            <a:off x="5520779" y="2659991"/>
            <a:ext cx="953447" cy="3319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23440" y="4099979"/>
            <a:ext cx="1884766" cy="22265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59747" y="2540101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59387"/>
            <a:ext cx="657783" cy="149147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273125" y="592890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4" name="Marcador de número de diapositiva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252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lipse 41"/>
          <p:cNvSpPr/>
          <p:nvPr/>
        </p:nvSpPr>
        <p:spPr>
          <a:xfrm rot="5400000">
            <a:off x="2857175" y="1462942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 rot="5400000">
            <a:off x="1907071" y="239233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 rot="5400000">
            <a:off x="5134911" y="3545528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1338990" y="2170377"/>
            <a:ext cx="50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5375023" y="557996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2572680" y="104045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48" name="Elipse 47"/>
          <p:cNvSpPr/>
          <p:nvPr/>
        </p:nvSpPr>
        <p:spPr>
          <a:xfrm rot="5400000">
            <a:off x="2415894" y="515170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 rot="5400000">
            <a:off x="3086150" y="3528937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 rot="5400000">
            <a:off x="5393827" y="545932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1" name="Conector recto 50"/>
          <p:cNvCxnSpPr>
            <a:endCxn id="50" idx="4"/>
          </p:cNvCxnSpPr>
          <p:nvPr/>
        </p:nvCxnSpPr>
        <p:spPr>
          <a:xfrm>
            <a:off x="3208945" y="366596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>
            <a:stCxn id="42" idx="6"/>
          </p:cNvCxnSpPr>
          <p:nvPr/>
        </p:nvCxnSpPr>
        <p:spPr>
          <a:xfrm>
            <a:off x="2916584" y="1600232"/>
            <a:ext cx="2231363" cy="197388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3019124" y="1563764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>
            <a:endCxn id="49" idx="3"/>
          </p:cNvCxnSpPr>
          <p:nvPr/>
        </p:nvCxnSpPr>
        <p:spPr>
          <a:xfrm>
            <a:off x="1990979" y="2542095"/>
            <a:ext cx="1099510" cy="1022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>
            <a:stCxn id="44" idx="1"/>
          </p:cNvCxnSpPr>
          <p:nvPr/>
        </p:nvCxnSpPr>
        <p:spPr>
          <a:xfrm flipV="1">
            <a:off x="5249390" y="2188822"/>
            <a:ext cx="1116141" cy="139257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 flipV="1">
            <a:off x="2027969" y="1607442"/>
            <a:ext cx="847723" cy="801348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>
            <a:endCxn id="42" idx="6"/>
          </p:cNvCxnSpPr>
          <p:nvPr/>
        </p:nvCxnSpPr>
        <p:spPr>
          <a:xfrm flipH="1" flipV="1">
            <a:off x="2916584" y="1600232"/>
            <a:ext cx="247486" cy="1920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>
            <a:endCxn id="50" idx="2"/>
          </p:cNvCxnSpPr>
          <p:nvPr/>
        </p:nvCxnSpPr>
        <p:spPr>
          <a:xfrm>
            <a:off x="5250990" y="370559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/>
          <p:cNvCxnSpPr>
            <a:stCxn id="61" idx="7"/>
            <a:endCxn id="50" idx="1"/>
          </p:cNvCxnSpPr>
          <p:nvPr/>
        </p:nvCxnSpPr>
        <p:spPr>
          <a:xfrm flipH="1">
            <a:off x="5520779" y="2166831"/>
            <a:ext cx="953447" cy="3319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9" idx="0"/>
          </p:cNvCxnSpPr>
          <p:nvPr/>
        </p:nvCxnSpPr>
        <p:spPr>
          <a:xfrm>
            <a:off x="3223440" y="3606819"/>
            <a:ext cx="1884766" cy="22265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Elipse 60"/>
          <p:cNvSpPr/>
          <p:nvPr/>
        </p:nvSpPr>
        <p:spPr>
          <a:xfrm rot="5400000">
            <a:off x="6359747" y="2046941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/>
          <p:cNvSpPr txBox="1"/>
          <p:nvPr/>
        </p:nvSpPr>
        <p:spPr>
          <a:xfrm>
            <a:off x="6388194" y="15978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63" name="Conector recto 62"/>
          <p:cNvCxnSpPr>
            <a:endCxn id="50" idx="5"/>
          </p:cNvCxnSpPr>
          <p:nvPr/>
        </p:nvCxnSpPr>
        <p:spPr>
          <a:xfrm>
            <a:off x="2599351" y="525769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>
            <a:stCxn id="49" idx="6"/>
            <a:endCxn id="48" idx="2"/>
          </p:cNvCxnSpPr>
          <p:nvPr/>
        </p:nvCxnSpPr>
        <p:spPr>
          <a:xfrm flipH="1">
            <a:off x="2487776" y="3666227"/>
            <a:ext cx="657783" cy="149147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>
            <a:endCxn id="48" idx="3"/>
          </p:cNvCxnSpPr>
          <p:nvPr/>
        </p:nvCxnSpPr>
        <p:spPr>
          <a:xfrm>
            <a:off x="1952070" y="256111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5287536" y="340405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2273125" y="543574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3199108" y="31218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2942289" y="413500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3673240" y="496473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4009083" y="316981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4359037" y="13466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2239566" y="155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3041072" y="227235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2487922" y="256586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1793662" y="349437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77" name="CuadroTexto 76"/>
          <p:cNvSpPr txBox="1"/>
          <p:nvPr/>
        </p:nvSpPr>
        <p:spPr>
          <a:xfrm>
            <a:off x="4133267" y="40559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6105986" y="3333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5581058" y="24699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4977106" y="41519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81" name="CuadroTexto 80"/>
          <p:cNvSpPr txBox="1"/>
          <p:nvPr/>
        </p:nvSpPr>
        <p:spPr>
          <a:xfrm>
            <a:off x="4062843" y="216328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82" name="CuadroTexto 81"/>
          <p:cNvSpPr txBox="1"/>
          <p:nvPr/>
        </p:nvSpPr>
        <p:spPr>
          <a:xfrm>
            <a:off x="320572" y="6078192"/>
            <a:ext cx="818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T  es un árbol de expansión mínimo de peso 17 para G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150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74" grpId="0"/>
      <p:bldP spid="75" grpId="0"/>
      <p:bldP spid="76" grpId="0"/>
      <p:bldP spid="77" grpId="0"/>
      <p:bldP spid="78" grpId="0"/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739780" y="690423"/>
            <a:ext cx="702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Determine en cada caso si R definida en A es un árbol.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50747" y="1606725"/>
            <a:ext cx="586892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 = { t, u, v, w, x, y, z }</a:t>
            </a:r>
          </a:p>
          <a:p>
            <a:endParaRPr lang="es-ES" sz="2400" dirty="0"/>
          </a:p>
          <a:p>
            <a:r>
              <a:rPr lang="es-ES" sz="2400" dirty="0"/>
              <a:t>R={ (</a:t>
            </a:r>
            <a:r>
              <a:rPr lang="es-ES" sz="2400" dirty="0" err="1"/>
              <a:t>t,u</a:t>
            </a:r>
            <a:r>
              <a:rPr lang="es-ES" sz="2400" dirty="0"/>
              <a:t>); (</a:t>
            </a:r>
            <a:r>
              <a:rPr lang="es-ES" sz="2400" dirty="0" err="1"/>
              <a:t>u,w</a:t>
            </a:r>
            <a:r>
              <a:rPr lang="es-ES" sz="2400" dirty="0"/>
              <a:t>); (</a:t>
            </a:r>
            <a:r>
              <a:rPr lang="es-ES" sz="2400" dirty="0" err="1"/>
              <a:t>u,x</a:t>
            </a:r>
            <a:r>
              <a:rPr lang="es-ES" sz="2400" dirty="0"/>
              <a:t>); (</a:t>
            </a:r>
            <a:r>
              <a:rPr lang="es-ES" sz="2400" dirty="0" err="1"/>
              <a:t>u,v</a:t>
            </a:r>
            <a:r>
              <a:rPr lang="es-ES" sz="2400" dirty="0"/>
              <a:t>); (</a:t>
            </a:r>
            <a:r>
              <a:rPr lang="es-ES" sz="2400" dirty="0" err="1"/>
              <a:t>v,z</a:t>
            </a:r>
            <a:r>
              <a:rPr lang="es-ES" sz="2400" dirty="0"/>
              <a:t>); (</a:t>
            </a:r>
            <a:r>
              <a:rPr lang="es-ES" sz="2400" dirty="0" err="1"/>
              <a:t>v,y</a:t>
            </a:r>
            <a:r>
              <a:rPr lang="es-ES" sz="2400" dirty="0"/>
              <a:t>) 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55187" y="3275592"/>
            <a:ext cx="586892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 = { a, b, c, d, e, f }</a:t>
            </a:r>
          </a:p>
          <a:p>
            <a:endParaRPr lang="es-ES" sz="2400" dirty="0"/>
          </a:p>
          <a:p>
            <a:r>
              <a:rPr lang="es-ES" sz="2400" dirty="0"/>
              <a:t>R = { (</a:t>
            </a:r>
            <a:r>
              <a:rPr lang="es-ES" sz="2400" dirty="0" err="1"/>
              <a:t>a,b</a:t>
            </a:r>
            <a:r>
              <a:rPr lang="es-ES" sz="2400" dirty="0"/>
              <a:t>); (</a:t>
            </a:r>
            <a:r>
              <a:rPr lang="es-ES" sz="2400" dirty="0" err="1"/>
              <a:t>c,e</a:t>
            </a:r>
            <a:r>
              <a:rPr lang="es-ES" sz="2400" dirty="0"/>
              <a:t>); (</a:t>
            </a:r>
            <a:r>
              <a:rPr lang="es-ES" sz="2400" dirty="0" err="1"/>
              <a:t>f,a</a:t>
            </a:r>
            <a:r>
              <a:rPr lang="es-ES" sz="2400" dirty="0"/>
              <a:t>); (</a:t>
            </a:r>
            <a:r>
              <a:rPr lang="es-ES" sz="2400" dirty="0" err="1"/>
              <a:t>f,c</a:t>
            </a:r>
            <a:r>
              <a:rPr lang="es-ES" sz="2400" dirty="0"/>
              <a:t>); (</a:t>
            </a:r>
            <a:r>
              <a:rPr lang="es-ES" sz="2400" dirty="0" err="1"/>
              <a:t>f,d</a:t>
            </a:r>
            <a:r>
              <a:rPr lang="es-ES" sz="2400" dirty="0"/>
              <a:t>) }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9666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ángulo 1"/>
          <p:cNvSpPr/>
          <p:nvPr/>
        </p:nvSpPr>
        <p:spPr>
          <a:xfrm>
            <a:off x="1627518" y="1664414"/>
            <a:ext cx="2959123" cy="1405504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 useBgFill="1">
        <p:nvSpPr>
          <p:cNvPr id="3" name="Rectángulo 2"/>
          <p:cNvSpPr/>
          <p:nvPr/>
        </p:nvSpPr>
        <p:spPr>
          <a:xfrm>
            <a:off x="4591158" y="1668866"/>
            <a:ext cx="2959123" cy="1405504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/>
          <p:cNvCxnSpPr/>
          <p:nvPr/>
        </p:nvCxnSpPr>
        <p:spPr>
          <a:xfrm>
            <a:off x="1627518" y="1664414"/>
            <a:ext cx="2959123" cy="14055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4566498" y="1656537"/>
            <a:ext cx="2959123" cy="14055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ángulo 7"/>
          <p:cNvSpPr/>
          <p:nvPr/>
        </p:nvSpPr>
        <p:spPr>
          <a:xfrm>
            <a:off x="1631958" y="3074372"/>
            <a:ext cx="2959123" cy="1405504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 useBgFill="1">
        <p:nvSpPr>
          <p:cNvPr id="9" name="Rectángulo 8"/>
          <p:cNvSpPr/>
          <p:nvPr/>
        </p:nvSpPr>
        <p:spPr>
          <a:xfrm>
            <a:off x="4595598" y="3078824"/>
            <a:ext cx="2959123" cy="1405504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/>
          <p:cNvCxnSpPr/>
          <p:nvPr/>
        </p:nvCxnSpPr>
        <p:spPr>
          <a:xfrm>
            <a:off x="4570938" y="3066495"/>
            <a:ext cx="2959123" cy="14055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644288" y="3086701"/>
            <a:ext cx="2959123" cy="14055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909808" y="1097280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947428" y="1163377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914248" y="2544225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951868" y="2610322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918688" y="4410356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956308" y="4476453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1274358" y="2026407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278798" y="3485681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237998" y="2030859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242438" y="3490133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1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7534548" y="2035311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7538988" y="3494585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3025218" y="1853801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6062838" y="1919898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103638" y="3313075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5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6141258" y="3379172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4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426758" y="1130842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1295568" y="2565458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d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447968" y="4419260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g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427388" y="1135294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b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567458" y="2569910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4448598" y="4423712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h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7465008" y="1152075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7605078" y="2586691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f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7486218" y="4440493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i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94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794990" y="200387"/>
            <a:ext cx="65292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TEROREMA 1:  Sea  (T,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dirty="0"/>
              <a:t>)  un árbol con raíz. Entonces</a:t>
            </a:r>
          </a:p>
          <a:p>
            <a:endParaRPr lang="es-ES" sz="2400" dirty="0"/>
          </a:p>
          <a:p>
            <a:pPr marL="342900" indent="-342900">
              <a:buAutoNum type="alphaLcParenBoth"/>
            </a:pPr>
            <a:r>
              <a:rPr lang="es-ES" sz="2400" dirty="0"/>
              <a:t> No existen ciclos en T.</a:t>
            </a:r>
          </a:p>
          <a:p>
            <a:r>
              <a:rPr lang="es-ES" sz="2400" dirty="0"/>
              <a:t>(b)</a:t>
            </a:r>
            <a:r>
              <a:rPr lang="es-ES" sz="2400" i="1" dirty="0"/>
              <a:t>   v</a:t>
            </a:r>
            <a:r>
              <a:rPr lang="es-ES" sz="2400" i="1" baseline="-25000" dirty="0"/>
              <a:t>0 </a:t>
            </a:r>
            <a:r>
              <a:rPr lang="es-ES" sz="2400" i="1" dirty="0"/>
              <a:t> </a:t>
            </a:r>
            <a:r>
              <a:rPr lang="es-ES" sz="2400" dirty="0"/>
              <a:t>es la única raíz en T.</a:t>
            </a:r>
          </a:p>
          <a:p>
            <a:r>
              <a:rPr lang="es-ES" sz="2400" dirty="0"/>
              <a:t>(c)   Cada vértice en T distinto de 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i="1" dirty="0"/>
              <a:t> </a:t>
            </a:r>
            <a:r>
              <a:rPr lang="es-ES" sz="2400" dirty="0"/>
              <a:t>tiene grado interno 1, y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i="1" dirty="0"/>
              <a:t> </a:t>
            </a:r>
            <a:r>
              <a:rPr lang="es-ES" sz="2400" dirty="0"/>
              <a:t>tiene grado interno 0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05" y="2971451"/>
            <a:ext cx="5675525" cy="3257899"/>
          </a:xfrm>
          <a:prstGeom prst="rect">
            <a:avLst/>
          </a:prstGeom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01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708680" y="249703"/>
            <a:ext cx="652928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/>
              <a:t>DEMOSTRACION</a:t>
            </a:r>
            <a:r>
              <a:rPr lang="es-ES" sz="2400" dirty="0"/>
              <a:t>: TEROREMA 1:  Sea  (T,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dirty="0"/>
              <a:t>)  un árbol con raíz. Entonces:</a:t>
            </a:r>
          </a:p>
          <a:p>
            <a:pPr marL="342900" indent="-342900">
              <a:buAutoNum type="alphaLcParenBoth"/>
            </a:pPr>
            <a:r>
              <a:rPr lang="es-ES" sz="2400" dirty="0"/>
              <a:t> No existen ciclos en T.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54826" y="1676742"/>
            <a:ext cx="829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Suponga que existe un ciclo </a:t>
            </a:r>
            <a:r>
              <a:rPr lang="es-ES" sz="2400" i="1" dirty="0"/>
              <a:t>q</a:t>
            </a:r>
            <a:r>
              <a:rPr lang="es-ES" sz="2400" dirty="0"/>
              <a:t> en T que comienza y termina en </a:t>
            </a:r>
            <a:r>
              <a:rPr lang="es-ES" sz="2400" i="1" dirty="0"/>
              <a:t>v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46936" y="2199012"/>
            <a:ext cx="829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Sabemos por definición que: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137694"/>
              </p:ext>
            </p:extLst>
          </p:nvPr>
        </p:nvGraphicFramePr>
        <p:xfrm>
          <a:off x="4323177" y="2249368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355600" progId="Word.Document.12">
                  <p:embed/>
                </p:oleObj>
              </mc:Choice>
              <mc:Fallback>
                <p:oleObj name="Documento" r:id="rId2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23177" y="2249368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4093455" y="2749364"/>
            <a:ext cx="5075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Debe existir una trayectoria </a:t>
            </a:r>
            <a:r>
              <a:rPr lang="es-ES" sz="2400" i="1" dirty="0"/>
              <a:t>p</a:t>
            </a:r>
            <a:r>
              <a:rPr lang="es-ES" sz="2400" dirty="0"/>
              <a:t> de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dirty="0"/>
              <a:t> a </a:t>
            </a:r>
            <a:r>
              <a:rPr lang="es-ES" sz="2400" i="1" dirty="0"/>
              <a:t>v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94990" y="3637052"/>
            <a:ext cx="618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Entonces:</a:t>
            </a: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728853"/>
              </p:ext>
            </p:extLst>
          </p:nvPr>
        </p:nvGraphicFramePr>
        <p:xfrm>
          <a:off x="1245201" y="4226458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8877300" imgH="355600" progId="Word.Document.12">
                  <p:embed/>
                </p:oleObj>
              </mc:Choice>
              <mc:Fallback>
                <p:oleObj name="Documento" r:id="rId4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45201" y="4226458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2445722" y="4226458"/>
            <a:ext cx="586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 es una trayectoria de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dirty="0"/>
              <a:t> a </a:t>
            </a:r>
            <a:r>
              <a:rPr lang="es-ES" sz="2400" i="1" dirty="0"/>
              <a:t>v  </a:t>
            </a:r>
            <a:r>
              <a:rPr lang="es-ES" sz="2400" dirty="0"/>
              <a:t>diferente de</a:t>
            </a:r>
            <a:r>
              <a:rPr lang="es-ES" sz="2400" i="1" dirty="0"/>
              <a:t> p</a:t>
            </a:r>
            <a:endParaRPr lang="es-ES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687871" y="4894609"/>
            <a:ext cx="5252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Lo que contradice la definición de árbol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146561" y="5634348"/>
            <a:ext cx="706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Por tanto, NO existen ciclos en T</a:t>
            </a:r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67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62080" y="299019"/>
            <a:ext cx="6529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TEROREMA 1:  Sea  (T,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dirty="0"/>
              <a:t>)  un árbol con raíz. </a:t>
            </a:r>
          </a:p>
          <a:p>
            <a:endParaRPr lang="es-ES" sz="2400" dirty="0"/>
          </a:p>
          <a:p>
            <a:r>
              <a:rPr lang="es-ES" sz="2400" dirty="0"/>
              <a:t>Entonces:</a:t>
            </a:r>
          </a:p>
          <a:p>
            <a:pPr marL="457200" indent="-457200">
              <a:buAutoNum type="alphaLcParenBoth" startAt="2"/>
            </a:pPr>
            <a:r>
              <a:rPr lang="es-ES" sz="2400" i="1" dirty="0"/>
              <a:t>   v</a:t>
            </a:r>
            <a:r>
              <a:rPr lang="es-ES" sz="2400" i="1" baseline="-25000" dirty="0"/>
              <a:t>0 </a:t>
            </a:r>
            <a:r>
              <a:rPr lang="es-ES" sz="2400" i="1" dirty="0"/>
              <a:t> </a:t>
            </a:r>
            <a:r>
              <a:rPr lang="es-ES" sz="2400" dirty="0"/>
              <a:t>es la única raíz en T. 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93185" y="2021954"/>
            <a:ext cx="850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Si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r>
              <a:rPr lang="es-ES" sz="2400" dirty="0"/>
              <a:t>’ es otra raíz de T, existe una trayectoria  </a:t>
            </a:r>
            <a:r>
              <a:rPr lang="es-ES" sz="2400" b="1" i="1" dirty="0"/>
              <a:t>p</a:t>
            </a:r>
            <a:r>
              <a:rPr lang="es-ES" sz="2400" i="1" dirty="0"/>
              <a:t> </a:t>
            </a:r>
            <a:r>
              <a:rPr lang="es-ES" sz="2400" dirty="0"/>
              <a:t> que va de 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r>
              <a:rPr lang="es-ES" sz="2400" dirty="0"/>
              <a:t>  a 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r>
              <a:rPr lang="es-ES" sz="2400" dirty="0"/>
              <a:t>’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977886" y="2594580"/>
            <a:ext cx="5679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y una trayectoria  </a:t>
            </a:r>
            <a:r>
              <a:rPr lang="es-ES" sz="2400" b="1" i="1" dirty="0"/>
              <a:t>q</a:t>
            </a:r>
            <a:r>
              <a:rPr lang="es-ES" sz="2400" i="1" dirty="0"/>
              <a:t> </a:t>
            </a:r>
            <a:r>
              <a:rPr lang="es-ES" sz="2400" dirty="0"/>
              <a:t> que va de 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r>
              <a:rPr lang="es-ES" sz="2400" dirty="0"/>
              <a:t>’  a  </a:t>
            </a:r>
            <a:r>
              <a:rPr lang="es-ES" sz="2400" i="1" dirty="0"/>
              <a:t>v</a:t>
            </a:r>
            <a:r>
              <a:rPr lang="es-ES" sz="2400" baseline="-25000" dirty="0"/>
              <a:t>0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97710" y="3304169"/>
            <a:ext cx="618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Entonces: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420241"/>
              </p:ext>
            </p:extLst>
          </p:nvPr>
        </p:nvGraphicFramePr>
        <p:xfrm>
          <a:off x="1047921" y="3893575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8877300" imgH="355600" progId="Word.Document.12">
                  <p:embed/>
                </p:oleObj>
              </mc:Choice>
              <mc:Fallback>
                <p:oleObj name="Documento" r:id="rId2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7921" y="3893575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248442" y="3893575"/>
            <a:ext cx="586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 es un ciclo que va de trayectoria de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dirty="0"/>
              <a:t> a </a:t>
            </a:r>
            <a:r>
              <a:rPr lang="es-ES" sz="2400" i="1" dirty="0"/>
              <a:t>v</a:t>
            </a:r>
            <a:r>
              <a:rPr lang="es-ES" sz="2400" i="1" baseline="-25000" dirty="0"/>
              <a:t>0</a:t>
            </a:r>
            <a:r>
              <a:rPr lang="es-ES" sz="2400" i="1" dirty="0"/>
              <a:t> 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453601" y="4623371"/>
            <a:ext cx="5252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Lo que contradice la definición de árbol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158891" y="5363110"/>
            <a:ext cx="706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Por tanto, </a:t>
            </a:r>
            <a:r>
              <a:rPr lang="es-ES" sz="2400" i="1" dirty="0"/>
              <a:t>v</a:t>
            </a:r>
            <a:r>
              <a:rPr lang="es-ES" sz="2400" baseline="-25000" dirty="0"/>
              <a:t>0 </a:t>
            </a:r>
            <a:r>
              <a:rPr lang="es-ES" sz="2400" dirty="0"/>
              <a:t> es raíz única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86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11895</TotalTime>
  <Words>2753</Words>
  <Application>Microsoft Macintosh PowerPoint</Application>
  <PresentationFormat>Presentación en pantalla (4:3)</PresentationFormat>
  <Paragraphs>1029</Paragraphs>
  <Slides>60</Slides>
  <Notes>3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7" baseType="lpstr">
      <vt:lpstr>ＭＳ ゴシック</vt:lpstr>
      <vt:lpstr>Apple Chancery</vt:lpstr>
      <vt:lpstr>Arial</vt:lpstr>
      <vt:lpstr>Calibri</vt:lpstr>
      <vt:lpstr>Wingdings</vt:lpstr>
      <vt:lpstr>Tema de Office</vt:lpstr>
      <vt:lpstr>Documento</vt:lpstr>
      <vt:lpstr>ARBOLES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JulioAcosta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ARBOLES</dc:title>
  <dc:creator>Julio Acosta</dc:creator>
  <cp:lastModifiedBy>Microsoft Office User</cp:lastModifiedBy>
  <cp:revision>229</cp:revision>
  <cp:lastPrinted>2017-10-09T00:26:29Z</cp:lastPrinted>
  <dcterms:created xsi:type="dcterms:W3CDTF">2017-10-05T12:39:57Z</dcterms:created>
  <dcterms:modified xsi:type="dcterms:W3CDTF">2022-10-04T11:46:01Z</dcterms:modified>
</cp:coreProperties>
</file>